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Cairo"/>
      <p:regular r:id="rId38"/>
      <p:bold r:id="rId39"/>
    </p:embeddedFont>
    <p:embeddedFont>
      <p:font typeface="Open Sans Light"/>
      <p:regular r:id="rId40"/>
      <p:bold r:id="rId41"/>
      <p:italic r:id="rId42"/>
      <p:boldItalic r:id="rId43"/>
    </p:embeddedFont>
    <p:embeddedFont>
      <p:font typeface="Open Sans"/>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Light-regular.fntdata"/><Relationship Id="rId20" Type="http://schemas.openxmlformats.org/officeDocument/2006/relationships/slide" Target="slides/slide14.xml"/><Relationship Id="rId42" Type="http://schemas.openxmlformats.org/officeDocument/2006/relationships/font" Target="fonts/OpenSansLight-italic.fntdata"/><Relationship Id="rId41" Type="http://schemas.openxmlformats.org/officeDocument/2006/relationships/font" Target="fonts/OpenSansLight-bold.fntdata"/><Relationship Id="rId22" Type="http://schemas.openxmlformats.org/officeDocument/2006/relationships/slide" Target="slides/slide16.xml"/><Relationship Id="rId44" Type="http://schemas.openxmlformats.org/officeDocument/2006/relationships/font" Target="fonts/OpenSans-regular.fntdata"/><Relationship Id="rId21" Type="http://schemas.openxmlformats.org/officeDocument/2006/relationships/slide" Target="slides/slide15.xml"/><Relationship Id="rId43" Type="http://schemas.openxmlformats.org/officeDocument/2006/relationships/font" Target="fonts/OpenSansLight-boldItalic.fntdata"/><Relationship Id="rId24" Type="http://schemas.openxmlformats.org/officeDocument/2006/relationships/slide" Target="slides/slide18.xml"/><Relationship Id="rId46" Type="http://schemas.openxmlformats.org/officeDocument/2006/relationships/font" Target="fonts/OpenSans-italic.fntdata"/><Relationship Id="rId23" Type="http://schemas.openxmlformats.org/officeDocument/2006/relationships/slide" Target="slides/slide17.xml"/><Relationship Id="rId45" Type="http://schemas.openxmlformats.org/officeDocument/2006/relationships/font" Target="fonts/Open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47" Type="http://schemas.openxmlformats.org/officeDocument/2006/relationships/font" Target="fonts/OpenSans-boldItalic.fntdata"/><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Cairo-bold.fntdata"/><Relationship Id="rId16" Type="http://schemas.openxmlformats.org/officeDocument/2006/relationships/slide" Target="slides/slide10.xml"/><Relationship Id="rId38" Type="http://schemas.openxmlformats.org/officeDocument/2006/relationships/font" Target="fonts/Cairo-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gif>
</file>

<file path=ppt/media/image11.png>
</file>

<file path=ppt/media/image12.png>
</file>

<file path=ppt/media/image13.png>
</file>

<file path=ppt/media/image2.png>
</file>

<file path=ppt/media/image3.pn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p12: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6" name="Google Shape;30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1" name="Google Shape;321;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4" name="Google Shape;334;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5" name="Google Shape;355;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8" name="Google Shape;36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0" name="Google Shape;38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2: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3" name="Google Shape;393;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7" name="Google Shape;417;p2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2" name="Google Shape;442;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7" name="Google Shape;457;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2" name="Google Shape;472;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7" name="Google Shape;487;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2" name="Google Shape;502;p2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7" name="Google Shape;527;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0" name="Google Shape;540;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3" name="Google Shape;553;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1" name="Google Shape;571;p3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p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6" name="Google Shape;21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6" name="Google Shape;226;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6" name="Google Shape;236;p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 name="Shape 9"/>
        <p:cNvGrpSpPr/>
        <p:nvPr/>
      </p:nvGrpSpPr>
      <p:grpSpPr>
        <a:xfrm>
          <a:off x="0" y="0"/>
          <a:ext cx="0" cy="0"/>
          <a:chOff x="0" y="0"/>
          <a:chExt cx="0" cy="0"/>
        </a:xfrm>
      </p:grpSpPr>
      <p:sp>
        <p:nvSpPr>
          <p:cNvPr id="10" name="Google Shape;10;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1" name="Google Shape;11;p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5" name="Google Shape;45;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r Segue Light 1">
  <p:cSld name="Color Segue Light 1">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14"/>
          <p:cNvSpPr txBox="1"/>
          <p:nvPr>
            <p:ph type="title"/>
          </p:nvPr>
        </p:nvSpPr>
        <p:spPr>
          <a:xfrm>
            <a:off x="457200" y="1295400"/>
            <a:ext cx="8229600" cy="1390800"/>
          </a:xfrm>
          <a:prstGeom prst="rect">
            <a:avLst/>
          </a:prstGeom>
          <a:noFill/>
          <a:ln>
            <a:noFill/>
          </a:ln>
        </p:spPr>
        <p:txBody>
          <a:bodyPr anchorCtr="0" anchor="b" bIns="91425" lIns="91425" spcFirstLastPara="1" rIns="91425" wrap="square" tIns="91425">
            <a:noAutofit/>
          </a:bodyPr>
          <a:lstStyle>
            <a:lvl1pPr lvl="0"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lvl="1"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lvl="2"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lvl="3"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lvl="4"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lvl="5"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lvl="6"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lvl="7"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lvl="8"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54" name="Google Shape;54;p14"/>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1pPr>
            <a:lvl2pPr indent="0" lvl="1"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2pPr>
            <a:lvl3pPr indent="0" lvl="2"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3pPr>
            <a:lvl4pPr indent="0" lvl="3"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4pPr>
            <a:lvl5pPr indent="0" lvl="4"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5pPr>
            <a:lvl6pPr indent="0" lvl="5"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6pPr>
            <a:lvl7pPr indent="0" lvl="6"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7pPr>
            <a:lvl8pPr indent="0" lvl="7"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8pPr>
            <a:lvl9pPr indent="0" lvl="8"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bg>
      <p:bgPr>
        <a:solidFill>
          <a:srgbClr val="FFFFFF"/>
        </a:solidFill>
      </p:bgPr>
    </p:bg>
    <p:spTree>
      <p:nvGrpSpPr>
        <p:cNvPr id="55" name="Shape 55"/>
        <p:cNvGrpSpPr/>
        <p:nvPr/>
      </p:nvGrpSpPr>
      <p:grpSpPr>
        <a:xfrm>
          <a:off x="0" y="0"/>
          <a:ext cx="0" cy="0"/>
          <a:chOff x="0" y="0"/>
          <a:chExt cx="0" cy="0"/>
        </a:xfrm>
      </p:grpSpPr>
      <p:sp>
        <p:nvSpPr>
          <p:cNvPr id="56" name="Google Shape;56;p15"/>
          <p:cNvSpPr txBox="1"/>
          <p:nvPr>
            <p:ph idx="1" type="body"/>
          </p:nvPr>
        </p:nvSpPr>
        <p:spPr>
          <a:xfrm>
            <a:off x="457200" y="914251"/>
            <a:ext cx="8229600" cy="309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2B3E4"/>
              </a:buClr>
              <a:buSzPts val="18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57" name="Google Shape;57;p15"/>
          <p:cNvSpPr txBox="1"/>
          <p:nvPr>
            <p:ph idx="2" type="body"/>
          </p:nvPr>
        </p:nvSpPr>
        <p:spPr>
          <a:xfrm>
            <a:off x="457200" y="4914900"/>
            <a:ext cx="3957600" cy="1143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7D97AD"/>
              </a:buClr>
              <a:buSzPts val="18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58" name="Google Shape;58;p15"/>
          <p:cNvSpPr txBox="1"/>
          <p:nvPr>
            <p:ph type="title"/>
          </p:nvPr>
        </p:nvSpPr>
        <p:spPr>
          <a:xfrm>
            <a:off x="457200" y="304800"/>
            <a:ext cx="8229600" cy="5952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2D3D4A"/>
              </a:buClr>
              <a:buSzPts val="2800"/>
              <a:buFont typeface="Open Sans"/>
              <a:buNone/>
              <a:defRPr b="0" i="0" sz="3600" u="none" cap="none" strike="noStrike">
                <a:solidFill>
                  <a:srgbClr val="2D3D4A"/>
                </a:solidFill>
                <a:latin typeface="Open Sans"/>
                <a:ea typeface="Open Sans"/>
                <a:cs typeface="Open Sans"/>
                <a:sym typeface="Open Sans"/>
              </a:defRPr>
            </a:lvl1pPr>
            <a:lvl2pPr lvl="1"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2pPr>
            <a:lvl3pPr lvl="2"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3pPr>
            <a:lvl4pPr lvl="3"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4pPr>
            <a:lvl5pPr lvl="4"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5pPr>
            <a:lvl6pPr lvl="5"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6pPr>
            <a:lvl7pPr lvl="6"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7pPr>
            <a:lvl8pPr lvl="7"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8pPr>
            <a:lvl9pPr lvl="8"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59" name="Google Shape;59;p15"/>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1pPr>
            <a:lvl2pPr indent="0" lvl="1"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2pPr>
            <a:lvl3pPr indent="0" lvl="2"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3pPr>
            <a:lvl4pPr indent="0" lvl="3"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4pPr>
            <a:lvl5pPr indent="0" lvl="4"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5pPr>
            <a:lvl6pPr indent="0" lvl="5"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6pPr>
            <a:lvl7pPr indent="0" lvl="6"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7pPr>
            <a:lvl8pPr indent="0" lvl="7"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8pPr>
            <a:lvl9pPr indent="0" lvl="8"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
        <p:nvSpPr>
          <p:cNvPr id="60" name="Google Shape;60;p15"/>
          <p:cNvSpPr txBox="1"/>
          <p:nvPr>
            <p:ph idx="3" type="body"/>
          </p:nvPr>
        </p:nvSpPr>
        <p:spPr>
          <a:xfrm>
            <a:off x="457200" y="1715877"/>
            <a:ext cx="8229600" cy="2857800"/>
          </a:xfrm>
          <a:prstGeom prst="rect">
            <a:avLst/>
          </a:prstGeom>
          <a:noFill/>
          <a:ln>
            <a:noFill/>
          </a:ln>
        </p:spPr>
        <p:txBody>
          <a:bodyPr anchorCtr="0" anchor="ctr" bIns="91425" lIns="91425" spcFirstLastPara="1" rIns="91425" wrap="square" tIns="91425">
            <a:noAutofit/>
          </a:bodyPr>
          <a:lstStyle>
            <a:lvl1pPr indent="-228600" lvl="0" marL="457200" marR="0" algn="l">
              <a:lnSpc>
                <a:spcPct val="100000"/>
              </a:lnSpc>
              <a:spcBef>
                <a:spcPts val="700"/>
              </a:spcBef>
              <a:spcAft>
                <a:spcPts val="0"/>
              </a:spcAft>
              <a:buClr>
                <a:srgbClr val="2D3D4A"/>
              </a:buClr>
              <a:buSzPts val="1800"/>
              <a:buFont typeface="Open Sans"/>
              <a:buNone/>
              <a:defRPr b="0" i="0" sz="1800" u="none" cap="none" strike="noStrike">
                <a:solidFill>
                  <a:srgbClr val="2D3D4A"/>
                </a:solidFill>
                <a:latin typeface="Open Sans"/>
                <a:ea typeface="Open Sans"/>
                <a:cs typeface="Open Sans"/>
                <a:sym typeface="Open Sans"/>
              </a:defRPr>
            </a:lvl1pPr>
            <a:lvl2pPr indent="-228600" lvl="1" marL="914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 1">
    <p:bg>
      <p:bgPr>
        <a:solidFill>
          <a:srgbClr val="FFFFFF"/>
        </a:solidFill>
      </p:bgPr>
    </p:bg>
    <p:spTree>
      <p:nvGrpSpPr>
        <p:cNvPr id="65" name="Shape 65"/>
        <p:cNvGrpSpPr/>
        <p:nvPr/>
      </p:nvGrpSpPr>
      <p:grpSpPr>
        <a:xfrm>
          <a:off x="0" y="0"/>
          <a:ext cx="0" cy="0"/>
          <a:chOff x="0" y="0"/>
          <a:chExt cx="0" cy="0"/>
        </a:xfrm>
      </p:grpSpPr>
      <p:sp>
        <p:nvSpPr>
          <p:cNvPr id="66" name="Google Shape;66;p17"/>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1pPr>
            <a:lvl2pPr indent="0" lvl="1"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2pPr>
            <a:lvl3pPr indent="0" lvl="2"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3pPr>
            <a:lvl4pPr indent="0" lvl="3"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4pPr>
            <a:lvl5pPr indent="0" lvl="4"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5pPr>
            <a:lvl6pPr indent="0" lvl="5"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6pPr>
            <a:lvl7pPr indent="0" lvl="6"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7pPr>
            <a:lvl8pPr indent="0" lvl="7"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8pPr>
            <a:lvl9pPr indent="0" lvl="8"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7" name="Shape 67"/>
        <p:cNvGrpSpPr/>
        <p:nvPr/>
      </p:nvGrpSpPr>
      <p:grpSpPr>
        <a:xfrm>
          <a:off x="0" y="0"/>
          <a:ext cx="0" cy="0"/>
          <a:chOff x="0" y="0"/>
          <a:chExt cx="0" cy="0"/>
        </a:xfrm>
      </p:grpSpPr>
      <p:sp>
        <p:nvSpPr>
          <p:cNvPr id="68" name="Google Shape;68;p1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9" name="Google Shape;69;p1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70" name="Google Shape;70;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1" name="Shape 71"/>
        <p:cNvGrpSpPr/>
        <p:nvPr/>
      </p:nvGrpSpPr>
      <p:grpSpPr>
        <a:xfrm>
          <a:off x="0" y="0"/>
          <a:ext cx="0" cy="0"/>
          <a:chOff x="0" y="0"/>
          <a:chExt cx="0" cy="0"/>
        </a:xfrm>
      </p:grpSpPr>
      <p:sp>
        <p:nvSpPr>
          <p:cNvPr id="72" name="Google Shape;72;p1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73" name="Google Shape;73;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4" name="Shape 74"/>
        <p:cNvGrpSpPr/>
        <p:nvPr/>
      </p:nvGrpSpPr>
      <p:grpSpPr>
        <a:xfrm>
          <a:off x="0" y="0"/>
          <a:ext cx="0" cy="0"/>
          <a:chOff x="0" y="0"/>
          <a:chExt cx="0" cy="0"/>
        </a:xfrm>
      </p:grpSpPr>
      <p:sp>
        <p:nvSpPr>
          <p:cNvPr id="75" name="Google Shape;75;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6" name="Google Shape;76;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77" name="Google Shape;77;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8" name="Shape 78"/>
        <p:cNvGrpSpPr/>
        <p:nvPr/>
      </p:nvGrpSpPr>
      <p:grpSpPr>
        <a:xfrm>
          <a:off x="0" y="0"/>
          <a:ext cx="0" cy="0"/>
          <a:chOff x="0" y="0"/>
          <a:chExt cx="0" cy="0"/>
        </a:xfrm>
      </p:grpSpPr>
      <p:sp>
        <p:nvSpPr>
          <p:cNvPr id="79" name="Google Shape;79;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0" name="Google Shape;80;p2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81" name="Google Shape;81;p2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82" name="Google Shape;82;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
    <p:bg>
      <p:bgPr>
        <a:solidFill>
          <a:srgbClr val="FFFFFF"/>
        </a:solidFill>
      </p:bgPr>
    </p:bg>
    <p:spTree>
      <p:nvGrpSpPr>
        <p:cNvPr id="13" name="Shape 13"/>
        <p:cNvGrpSpPr/>
        <p:nvPr/>
      </p:nvGrpSpPr>
      <p:grpSpPr>
        <a:xfrm>
          <a:off x="0" y="0"/>
          <a:ext cx="0" cy="0"/>
          <a:chOff x="0" y="0"/>
          <a:chExt cx="0" cy="0"/>
        </a:xfrm>
      </p:grpSpPr>
      <p:sp>
        <p:nvSpPr>
          <p:cNvPr id="14" name="Google Shape;14;p3"/>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1pPr>
            <a:lvl2pPr indent="0" lvl="1"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2pPr>
            <a:lvl3pPr indent="0" lvl="2"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3pPr>
            <a:lvl4pPr indent="0" lvl="3"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4pPr>
            <a:lvl5pPr indent="0" lvl="4"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5pPr>
            <a:lvl6pPr indent="0" lvl="5"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6pPr>
            <a:lvl7pPr indent="0" lvl="6"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7pPr>
            <a:lvl8pPr indent="0" lvl="7"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8pPr>
            <a:lvl9pPr indent="0" lvl="8"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3" name="Shape 83"/>
        <p:cNvGrpSpPr/>
        <p:nvPr/>
      </p:nvGrpSpPr>
      <p:grpSpPr>
        <a:xfrm>
          <a:off x="0" y="0"/>
          <a:ext cx="0" cy="0"/>
          <a:chOff x="0" y="0"/>
          <a:chExt cx="0" cy="0"/>
        </a:xfrm>
      </p:grpSpPr>
      <p:sp>
        <p:nvSpPr>
          <p:cNvPr id="84" name="Google Shape;84;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5" name="Google Shape;85;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86" name="Shape 86"/>
        <p:cNvGrpSpPr/>
        <p:nvPr/>
      </p:nvGrpSpPr>
      <p:grpSpPr>
        <a:xfrm>
          <a:off x="0" y="0"/>
          <a:ext cx="0" cy="0"/>
          <a:chOff x="0" y="0"/>
          <a:chExt cx="0" cy="0"/>
        </a:xfrm>
      </p:grpSpPr>
      <p:sp>
        <p:nvSpPr>
          <p:cNvPr id="87" name="Google Shape;87;p2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8" name="Google Shape;88;p2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89" name="Google Shape;89;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90" name="Shape 90"/>
        <p:cNvGrpSpPr/>
        <p:nvPr/>
      </p:nvGrpSpPr>
      <p:grpSpPr>
        <a:xfrm>
          <a:off x="0" y="0"/>
          <a:ext cx="0" cy="0"/>
          <a:chOff x="0" y="0"/>
          <a:chExt cx="0" cy="0"/>
        </a:xfrm>
      </p:grpSpPr>
      <p:sp>
        <p:nvSpPr>
          <p:cNvPr id="91" name="Google Shape;91;p2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92" name="Google Shape;92;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93" name="Shape 93"/>
        <p:cNvGrpSpPr/>
        <p:nvPr/>
      </p:nvGrpSpPr>
      <p:grpSpPr>
        <a:xfrm>
          <a:off x="0" y="0"/>
          <a:ext cx="0" cy="0"/>
          <a:chOff x="0" y="0"/>
          <a:chExt cx="0" cy="0"/>
        </a:xfrm>
      </p:grpSpPr>
      <p:sp>
        <p:nvSpPr>
          <p:cNvPr id="94" name="Google Shape;94;p2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95" name="Google Shape;95;p2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96" name="Google Shape;96;p2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7" name="Google Shape;97;p2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98" name="Google Shape;98;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99" name="Shape 99"/>
        <p:cNvGrpSpPr/>
        <p:nvPr/>
      </p:nvGrpSpPr>
      <p:grpSpPr>
        <a:xfrm>
          <a:off x="0" y="0"/>
          <a:ext cx="0" cy="0"/>
          <a:chOff x="0" y="0"/>
          <a:chExt cx="0" cy="0"/>
        </a:xfrm>
      </p:grpSpPr>
      <p:sp>
        <p:nvSpPr>
          <p:cNvPr id="100" name="Google Shape;100;p2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01" name="Google Shape;101;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102" name="Shape 102"/>
        <p:cNvGrpSpPr/>
        <p:nvPr/>
      </p:nvGrpSpPr>
      <p:grpSpPr>
        <a:xfrm>
          <a:off x="0" y="0"/>
          <a:ext cx="0" cy="0"/>
          <a:chOff x="0" y="0"/>
          <a:chExt cx="0" cy="0"/>
        </a:xfrm>
      </p:grpSpPr>
      <p:sp>
        <p:nvSpPr>
          <p:cNvPr id="103" name="Google Shape;103;p27"/>
          <p:cNvSpPr txBox="1"/>
          <p:nvPr>
            <p:ph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p:txBody>
      </p:sp>
      <p:sp>
        <p:nvSpPr>
          <p:cNvPr id="104" name="Google Shape;104;p2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105" name="Google Shape;105;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6" name="Shape 106"/>
        <p:cNvGrpSpPr/>
        <p:nvPr/>
      </p:nvGrpSpPr>
      <p:grpSpPr>
        <a:xfrm>
          <a:off x="0" y="0"/>
          <a:ext cx="0" cy="0"/>
          <a:chOff x="0" y="0"/>
          <a:chExt cx="0" cy="0"/>
        </a:xfrm>
      </p:grpSpPr>
      <p:sp>
        <p:nvSpPr>
          <p:cNvPr id="107" name="Google Shape;107;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1pPr>
            <a:lvl2pPr indent="0" lvl="1"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2pPr>
            <a:lvl3pPr indent="0" lvl="2"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3pPr>
            <a:lvl4pPr indent="0" lvl="3"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4pPr>
            <a:lvl5pPr indent="0" lvl="4"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5pPr>
            <a:lvl6pPr indent="0" lvl="5"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6pPr>
            <a:lvl7pPr indent="0" lvl="6"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7pPr>
            <a:lvl8pPr indent="0" lvl="7"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8pPr>
            <a:lvl9pPr indent="0" lvl="8" marL="0" algn="r">
              <a:lnSpc>
                <a:spcPct val="100000"/>
              </a:lnSpc>
              <a:spcBef>
                <a:spcPts val="0"/>
              </a:spcBef>
              <a:spcAft>
                <a:spcPts val="0"/>
              </a:spcAft>
              <a:buSzPts val="1000"/>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lor Segue Light 1">
  <p:cSld name="Color Segue Light 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9"/>
          <p:cNvSpPr txBox="1"/>
          <p:nvPr>
            <p:ph type="title"/>
          </p:nvPr>
        </p:nvSpPr>
        <p:spPr>
          <a:xfrm>
            <a:off x="457200" y="1295400"/>
            <a:ext cx="8229600" cy="1390800"/>
          </a:xfrm>
          <a:prstGeom prst="rect">
            <a:avLst/>
          </a:prstGeom>
          <a:noFill/>
          <a:ln>
            <a:noFill/>
          </a:ln>
        </p:spPr>
        <p:txBody>
          <a:bodyPr anchorCtr="0" anchor="b" bIns="91425" lIns="91425" spcFirstLastPara="1" rIns="91425" wrap="square" tIns="91425">
            <a:noAutofit/>
          </a:bodyPr>
          <a:lstStyle>
            <a:lvl1pPr lvl="0"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lvl="1"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lvl="2"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lvl="3"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lvl="4"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lvl="5"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lvl="6"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lvl="7"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lvl="8" marR="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10" name="Google Shape;110;p29"/>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1pPr>
            <a:lvl2pPr indent="0" lvl="1"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2pPr>
            <a:lvl3pPr indent="0" lvl="2"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3pPr>
            <a:lvl4pPr indent="0" lvl="3"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4pPr>
            <a:lvl5pPr indent="0" lvl="4"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5pPr>
            <a:lvl6pPr indent="0" lvl="5"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6pPr>
            <a:lvl7pPr indent="0" lvl="6"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7pPr>
            <a:lvl8pPr indent="0" lvl="7"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8pPr>
            <a:lvl9pPr indent="0" lvl="8" marL="0" marR="0" algn="ctr">
              <a:lnSpc>
                <a:spcPct val="100000"/>
              </a:lnSpc>
              <a:spcBef>
                <a:spcPts val="0"/>
              </a:spcBef>
              <a:spcAft>
                <a:spcPts val="0"/>
              </a:spcAft>
              <a:buClr>
                <a:srgbClr val="929292"/>
              </a:buClr>
              <a:buSzPts val="700"/>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bg>
      <p:bgPr>
        <a:solidFill>
          <a:srgbClr val="FFFFFF"/>
        </a:solidFill>
      </p:bgPr>
    </p:bg>
    <p:spTree>
      <p:nvGrpSpPr>
        <p:cNvPr id="111" name="Shape 111"/>
        <p:cNvGrpSpPr/>
        <p:nvPr/>
      </p:nvGrpSpPr>
      <p:grpSpPr>
        <a:xfrm>
          <a:off x="0" y="0"/>
          <a:ext cx="0" cy="0"/>
          <a:chOff x="0" y="0"/>
          <a:chExt cx="0" cy="0"/>
        </a:xfrm>
      </p:grpSpPr>
      <p:sp>
        <p:nvSpPr>
          <p:cNvPr id="112" name="Google Shape;112;p30"/>
          <p:cNvSpPr txBox="1"/>
          <p:nvPr>
            <p:ph idx="1" type="body"/>
          </p:nvPr>
        </p:nvSpPr>
        <p:spPr>
          <a:xfrm>
            <a:off x="457200" y="914251"/>
            <a:ext cx="8229600" cy="3096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02B3E4"/>
              </a:buClr>
              <a:buSzPts val="18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13" name="Google Shape;113;p30"/>
          <p:cNvSpPr txBox="1"/>
          <p:nvPr>
            <p:ph idx="2" type="body"/>
          </p:nvPr>
        </p:nvSpPr>
        <p:spPr>
          <a:xfrm>
            <a:off x="457200" y="4914900"/>
            <a:ext cx="3957600" cy="114300"/>
          </a:xfrm>
          <a:prstGeom prst="rect">
            <a:avLst/>
          </a:prstGeom>
          <a:noFill/>
          <a:ln>
            <a:noFill/>
          </a:ln>
        </p:spPr>
        <p:txBody>
          <a:bodyPr anchorCtr="0" anchor="t" bIns="91425" lIns="91425" spcFirstLastPara="1" rIns="91425" wrap="square" tIns="91425">
            <a:noAutofit/>
          </a:bodyPr>
          <a:lstStyle>
            <a:lvl1pPr indent="-228600" lvl="0" marL="457200" marR="0" algn="l">
              <a:lnSpc>
                <a:spcPct val="100000"/>
              </a:lnSpc>
              <a:spcBef>
                <a:spcPts val="0"/>
              </a:spcBef>
              <a:spcAft>
                <a:spcPts val="0"/>
              </a:spcAft>
              <a:buClr>
                <a:srgbClr val="7D97AD"/>
              </a:buClr>
              <a:buSzPts val="18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14" name="Google Shape;114;p30"/>
          <p:cNvSpPr txBox="1"/>
          <p:nvPr>
            <p:ph type="title"/>
          </p:nvPr>
        </p:nvSpPr>
        <p:spPr>
          <a:xfrm>
            <a:off x="457200" y="304800"/>
            <a:ext cx="8229600" cy="595200"/>
          </a:xfrm>
          <a:prstGeom prst="rect">
            <a:avLst/>
          </a:prstGeom>
          <a:noFill/>
          <a:ln>
            <a:noFill/>
          </a:ln>
        </p:spPr>
        <p:txBody>
          <a:bodyPr anchorCtr="0" anchor="t" bIns="91425" lIns="91425" spcFirstLastPara="1" rIns="91425" wrap="square" tIns="91425">
            <a:noAutofit/>
          </a:bodyPr>
          <a:lstStyle>
            <a:lvl1pPr lvl="0" marR="0" algn="l">
              <a:lnSpc>
                <a:spcPct val="100000"/>
              </a:lnSpc>
              <a:spcBef>
                <a:spcPts val="0"/>
              </a:spcBef>
              <a:spcAft>
                <a:spcPts val="0"/>
              </a:spcAft>
              <a:buClr>
                <a:srgbClr val="2D3D4A"/>
              </a:buClr>
              <a:buSzPts val="2800"/>
              <a:buFont typeface="Open Sans"/>
              <a:buNone/>
              <a:defRPr b="0" i="0" sz="3600" u="none" cap="none" strike="noStrike">
                <a:solidFill>
                  <a:srgbClr val="2D3D4A"/>
                </a:solidFill>
                <a:latin typeface="Open Sans"/>
                <a:ea typeface="Open Sans"/>
                <a:cs typeface="Open Sans"/>
                <a:sym typeface="Open Sans"/>
              </a:defRPr>
            </a:lvl1pPr>
            <a:lvl2pPr lvl="1"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2pPr>
            <a:lvl3pPr lvl="2"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3pPr>
            <a:lvl4pPr lvl="3"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4pPr>
            <a:lvl5pPr lvl="4"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5pPr>
            <a:lvl6pPr lvl="5"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6pPr>
            <a:lvl7pPr lvl="6"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7pPr>
            <a:lvl8pPr lvl="7"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8pPr>
            <a:lvl9pPr lvl="8" marR="0" algn="l">
              <a:lnSpc>
                <a:spcPct val="120000"/>
              </a:lnSpc>
              <a:spcBef>
                <a:spcPts val="0"/>
              </a:spcBef>
              <a:spcAft>
                <a:spcPts val="0"/>
              </a:spcAft>
              <a:buClr>
                <a:srgbClr val="FFFFFF"/>
              </a:buClr>
              <a:buSzPts val="28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15" name="Google Shape;115;p30"/>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1pPr>
            <a:lvl2pPr indent="0" lvl="1"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2pPr>
            <a:lvl3pPr indent="0" lvl="2"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3pPr>
            <a:lvl4pPr indent="0" lvl="3"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4pPr>
            <a:lvl5pPr indent="0" lvl="4"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5pPr>
            <a:lvl6pPr indent="0" lvl="5"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6pPr>
            <a:lvl7pPr indent="0" lvl="6"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7pPr>
            <a:lvl8pPr indent="0" lvl="7"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8pPr>
            <a:lvl9pPr indent="0" lvl="8" marL="0" marR="0" algn="ctr">
              <a:lnSpc>
                <a:spcPct val="100000"/>
              </a:lnSpc>
              <a:spcBef>
                <a:spcPts val="0"/>
              </a:spcBef>
              <a:spcAft>
                <a:spcPts val="0"/>
              </a:spcAft>
              <a:buClr>
                <a:srgbClr val="7D97AD"/>
              </a:buClr>
              <a:buSzPts val="700"/>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sz="1000">
              <a:solidFill>
                <a:srgbClr val="595959"/>
              </a:solidFill>
              <a:latin typeface="Arial"/>
              <a:ea typeface="Arial"/>
              <a:cs typeface="Arial"/>
              <a:sym typeface="Arial"/>
            </a:endParaRPr>
          </a:p>
        </p:txBody>
      </p:sp>
      <p:sp>
        <p:nvSpPr>
          <p:cNvPr id="116" name="Google Shape;116;p30"/>
          <p:cNvSpPr txBox="1"/>
          <p:nvPr>
            <p:ph idx="3" type="body"/>
          </p:nvPr>
        </p:nvSpPr>
        <p:spPr>
          <a:xfrm>
            <a:off x="457200" y="1715877"/>
            <a:ext cx="8229600" cy="2857800"/>
          </a:xfrm>
          <a:prstGeom prst="rect">
            <a:avLst/>
          </a:prstGeom>
          <a:noFill/>
          <a:ln>
            <a:noFill/>
          </a:ln>
        </p:spPr>
        <p:txBody>
          <a:bodyPr anchorCtr="0" anchor="ctr" bIns="91425" lIns="91425" spcFirstLastPara="1" rIns="91425" wrap="square" tIns="91425">
            <a:noAutofit/>
          </a:bodyPr>
          <a:lstStyle>
            <a:lvl1pPr indent="-228600" lvl="0" marL="457200" marR="0" algn="l">
              <a:lnSpc>
                <a:spcPct val="100000"/>
              </a:lnSpc>
              <a:spcBef>
                <a:spcPts val="700"/>
              </a:spcBef>
              <a:spcAft>
                <a:spcPts val="0"/>
              </a:spcAft>
              <a:buClr>
                <a:srgbClr val="2D3D4A"/>
              </a:buClr>
              <a:buSzPts val="1800"/>
              <a:buFont typeface="Open Sans"/>
              <a:buNone/>
              <a:defRPr b="0" i="0" sz="1800" u="none" cap="none" strike="noStrike">
                <a:solidFill>
                  <a:srgbClr val="2D3D4A"/>
                </a:solidFill>
                <a:latin typeface="Open Sans"/>
                <a:ea typeface="Open Sans"/>
                <a:cs typeface="Open Sans"/>
                <a:sym typeface="Open Sans"/>
              </a:defRPr>
            </a:lvl1pPr>
            <a:lvl2pPr indent="-228600" lvl="1" marL="914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algn="l">
              <a:lnSpc>
                <a:spcPct val="100000"/>
              </a:lnSpc>
              <a:spcBef>
                <a:spcPts val="700"/>
              </a:spcBef>
              <a:spcAft>
                <a:spcPts val="0"/>
              </a:spcAft>
              <a:buClr>
                <a:srgbClr val="2D3D4A"/>
              </a:buClr>
              <a:buSzPts val="1400"/>
              <a:buFont typeface="Open Sans"/>
              <a:buNone/>
              <a:defRPr b="0" i="0" sz="1800" u="none" cap="none" strike="noStrike">
                <a:solidFill>
                  <a:srgbClr val="2D3D4A"/>
                </a:solidFill>
                <a:latin typeface="Open Sans"/>
                <a:ea typeface="Open Sans"/>
                <a:cs typeface="Open Sans"/>
                <a:sym typeface="Open Sans"/>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 name="Shape 15"/>
        <p:cNvGrpSpPr/>
        <p:nvPr/>
      </p:nvGrpSpPr>
      <p:grpSpPr>
        <a:xfrm>
          <a:off x="0" y="0"/>
          <a:ext cx="0" cy="0"/>
          <a:chOff x="0" y="0"/>
          <a:chExt cx="0" cy="0"/>
        </a:xfrm>
      </p:grpSpPr>
      <p:sp>
        <p:nvSpPr>
          <p:cNvPr id="16" name="Google Shape;16;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 name="Google Shape;1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 name="Shape 18"/>
        <p:cNvGrpSpPr/>
        <p:nvPr/>
      </p:nvGrpSpPr>
      <p:grpSpPr>
        <a:xfrm>
          <a:off x="0" y="0"/>
          <a:ext cx="0" cy="0"/>
          <a:chOff x="0" y="0"/>
          <a:chExt cx="0" cy="0"/>
        </a:xfrm>
      </p:grpSpPr>
      <p:sp>
        <p:nvSpPr>
          <p:cNvPr id="19" name="Google Shape;19;p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20" name="Google Shape;20;p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1" name="Google Shape;21;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sp>
        <p:nvSpPr>
          <p:cNvPr id="23" name="Google Shape;23;p6"/>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4" name="Google Shape;24;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8" name="Google Shape;28;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9" name="Google Shape;29;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8"/>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8"/>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3" name="Google Shape;3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1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1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2" name="Google Shape;4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5.xml"/><Relationship Id="rId10" Type="http://schemas.openxmlformats.org/officeDocument/2006/relationships/slideLayout" Target="../slideLayouts/slideLayout24.xml"/><Relationship Id="rId13" Type="http://schemas.openxmlformats.org/officeDocument/2006/relationships/slideLayout" Target="../slideLayouts/slideLayout27.xml"/><Relationship Id="rId12" Type="http://schemas.openxmlformats.org/officeDocument/2006/relationships/slideLayout" Target="../slideLayouts/slideLayout26.xml"/><Relationship Id="rId1" Type="http://schemas.openxmlformats.org/officeDocument/2006/relationships/slideLayout" Target="../slideLayouts/slideLayout15.xml"/><Relationship Id="rId2" Type="http://schemas.openxmlformats.org/officeDocument/2006/relationships/slideLayout" Target="../slideLayouts/slideLayout16.xml"/><Relationship Id="rId3" Type="http://schemas.openxmlformats.org/officeDocument/2006/relationships/slideLayout" Target="../slideLayouts/slideLayout17.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5" Type="http://schemas.openxmlformats.org/officeDocument/2006/relationships/theme" Target="../theme/theme2.xml"/><Relationship Id="rId14" Type="http://schemas.openxmlformats.org/officeDocument/2006/relationships/slideLayout" Target="../slideLayouts/slideLayout28.xml"/><Relationship Id="rId5" Type="http://schemas.openxmlformats.org/officeDocument/2006/relationships/slideLayout" Target="../slideLayouts/slideLayout19.xml"/><Relationship Id="rId6" Type="http://schemas.openxmlformats.org/officeDocument/2006/relationships/slideLayout" Target="../slideLayouts/slideLayout20.xml"/><Relationship Id="rId7" Type="http://schemas.openxmlformats.org/officeDocument/2006/relationships/slideLayout" Target="../slideLayouts/slideLayout21.xml"/><Relationship Id="rId8"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63" name="Google Shape;63;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64" name="Google Shape;64;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595959"/>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1.png"/><Relationship Id="rId5"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9.png"/><Relationship Id="rId5"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 Id="rId4" Type="http://schemas.openxmlformats.org/officeDocument/2006/relationships/image" Target="../media/image13.png"/><Relationship Id="rId5"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0.gi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6.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99CA45"/>
        </a:solidFill>
      </p:bgPr>
    </p:bg>
    <p:spTree>
      <p:nvGrpSpPr>
        <p:cNvPr id="120" name="Shape 120"/>
        <p:cNvGrpSpPr/>
        <p:nvPr/>
      </p:nvGrpSpPr>
      <p:grpSpPr>
        <a:xfrm>
          <a:off x="0" y="0"/>
          <a:ext cx="0" cy="0"/>
          <a:chOff x="0" y="0"/>
          <a:chExt cx="0" cy="0"/>
        </a:xfrm>
      </p:grpSpPr>
      <p:sp>
        <p:nvSpPr>
          <p:cNvPr id="121" name="Google Shape;121;p31"/>
          <p:cNvSpPr txBox="1"/>
          <p:nvPr>
            <p:ph type="title"/>
          </p:nvPr>
        </p:nvSpPr>
        <p:spPr>
          <a:xfrm>
            <a:off x="2255250" y="2798388"/>
            <a:ext cx="4633500" cy="572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b="1" lang="en" sz="5000">
                <a:latin typeface="Cairo"/>
                <a:ea typeface="Cairo"/>
                <a:cs typeface="Cairo"/>
                <a:sym typeface="Cairo"/>
              </a:rPr>
              <a:t>fwd initiative</a:t>
            </a:r>
            <a:endParaRPr b="1" sz="5000">
              <a:latin typeface="Cairo"/>
              <a:ea typeface="Cairo"/>
              <a:cs typeface="Cairo"/>
              <a:sym typeface="Cairo"/>
            </a:endParaRPr>
          </a:p>
        </p:txBody>
      </p:sp>
      <p:cxnSp>
        <p:nvCxnSpPr>
          <p:cNvPr id="122" name="Google Shape;122;p31"/>
          <p:cNvCxnSpPr/>
          <p:nvPr/>
        </p:nvCxnSpPr>
        <p:spPr>
          <a:xfrm>
            <a:off x="3206850" y="3735475"/>
            <a:ext cx="2730300" cy="10200"/>
          </a:xfrm>
          <a:prstGeom prst="straightConnector1">
            <a:avLst/>
          </a:prstGeom>
          <a:noFill/>
          <a:ln cap="flat" cmpd="sng" w="38100">
            <a:solidFill>
              <a:srgbClr val="FFFFFF"/>
            </a:solidFill>
            <a:prstDash val="solid"/>
            <a:round/>
            <a:headEnd len="sm" w="sm" type="none"/>
            <a:tailEnd len="sm" w="sm" type="none"/>
          </a:ln>
        </p:spPr>
      </p:cxnSp>
      <p:sp>
        <p:nvSpPr>
          <p:cNvPr id="123" name="Google Shape;123;p31"/>
          <p:cNvSpPr txBox="1"/>
          <p:nvPr/>
        </p:nvSpPr>
        <p:spPr>
          <a:xfrm>
            <a:off x="2503175" y="3735475"/>
            <a:ext cx="39936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500"/>
              <a:buFont typeface="Arial"/>
              <a:buNone/>
            </a:pPr>
            <a:r>
              <a:rPr b="0" i="0" lang="en" sz="1500" u="none" cap="none" strike="noStrike">
                <a:solidFill>
                  <a:srgbClr val="FFFFFF"/>
                </a:solidFill>
                <a:latin typeface="Cairo"/>
                <a:ea typeface="Cairo"/>
                <a:cs typeface="Cairo"/>
                <a:sym typeface="Cairo"/>
              </a:rPr>
              <a:t>Project-Bike Share Data</a:t>
            </a:r>
            <a:endParaRPr b="0" i="0" sz="1500" u="none" cap="none" strike="noStrike">
              <a:solidFill>
                <a:srgbClr val="FFFFFF"/>
              </a:solidFill>
              <a:latin typeface="Cairo"/>
              <a:ea typeface="Cairo"/>
              <a:cs typeface="Cairo"/>
              <a:sym typeface="Cairo"/>
            </a:endParaRPr>
          </a:p>
          <a:p>
            <a:pPr indent="0" lvl="0" marL="0" marR="0" rtl="0" algn="ctr">
              <a:lnSpc>
                <a:spcPct val="100000"/>
              </a:lnSpc>
              <a:spcBef>
                <a:spcPts val="0"/>
              </a:spcBef>
              <a:spcAft>
                <a:spcPts val="0"/>
              </a:spcAft>
              <a:buClr>
                <a:srgbClr val="000000"/>
              </a:buClr>
              <a:buSzPts val="1500"/>
              <a:buFont typeface="Arial"/>
              <a:buNone/>
            </a:pPr>
            <a:r>
              <a:rPr b="0" i="0" lang="en" sz="1500" u="none" cap="none" strike="noStrike">
                <a:solidFill>
                  <a:srgbClr val="FFFFFF"/>
                </a:solidFill>
                <a:latin typeface="Cairo"/>
                <a:ea typeface="Cairo"/>
                <a:cs typeface="Cairo"/>
                <a:sym typeface="Cairo"/>
              </a:rPr>
              <a:t>Walk-through</a:t>
            </a:r>
            <a:endParaRPr b="0" i="0" sz="1500" u="none" cap="none" strike="noStrike">
              <a:solidFill>
                <a:srgbClr val="FFFFFF"/>
              </a:solidFill>
              <a:latin typeface="Cairo"/>
              <a:ea typeface="Cairo"/>
              <a:cs typeface="Cairo"/>
              <a:sym typeface="Cairo"/>
            </a:endParaRPr>
          </a:p>
        </p:txBody>
      </p:sp>
      <p:sp>
        <p:nvSpPr>
          <p:cNvPr id="124" name="Google Shape;124;p31"/>
          <p:cNvSpPr/>
          <p:nvPr/>
        </p:nvSpPr>
        <p:spPr>
          <a:xfrm>
            <a:off x="7250" y="0"/>
            <a:ext cx="9144000" cy="1926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5" name="Google Shape;125;p31"/>
          <p:cNvPicPr preferRelativeResize="0"/>
          <p:nvPr/>
        </p:nvPicPr>
        <p:blipFill rotWithShape="1">
          <a:blip r:embed="rId3">
            <a:alphaModFix/>
          </a:blip>
          <a:srcRect b="0" l="0" r="0" t="0"/>
          <a:stretch/>
        </p:blipFill>
        <p:spPr>
          <a:xfrm>
            <a:off x="2045875" y="479475"/>
            <a:ext cx="2372050" cy="901575"/>
          </a:xfrm>
          <a:prstGeom prst="rect">
            <a:avLst/>
          </a:prstGeom>
          <a:noFill/>
          <a:ln>
            <a:noFill/>
          </a:ln>
        </p:spPr>
      </p:pic>
      <p:pic>
        <p:nvPicPr>
          <p:cNvPr id="126" name="Google Shape;126;p31"/>
          <p:cNvPicPr preferRelativeResize="0"/>
          <p:nvPr/>
        </p:nvPicPr>
        <p:blipFill rotWithShape="1">
          <a:blip r:embed="rId4">
            <a:alphaModFix/>
          </a:blip>
          <a:srcRect b="0" l="0" r="0" t="0"/>
          <a:stretch/>
        </p:blipFill>
        <p:spPr>
          <a:xfrm>
            <a:off x="281400" y="479463"/>
            <a:ext cx="1764474" cy="967975"/>
          </a:xfrm>
          <a:prstGeom prst="rect">
            <a:avLst/>
          </a:prstGeom>
          <a:noFill/>
          <a:ln>
            <a:noFill/>
          </a:ln>
        </p:spPr>
      </p:pic>
      <p:cxnSp>
        <p:nvCxnSpPr>
          <p:cNvPr id="127" name="Google Shape;127;p31"/>
          <p:cNvCxnSpPr/>
          <p:nvPr/>
        </p:nvCxnSpPr>
        <p:spPr>
          <a:xfrm>
            <a:off x="2255250" y="706613"/>
            <a:ext cx="0" cy="447300"/>
          </a:xfrm>
          <a:prstGeom prst="straightConnector1">
            <a:avLst/>
          </a:prstGeom>
          <a:noFill/>
          <a:ln cap="flat" cmpd="sng" w="9525">
            <a:solidFill>
              <a:schemeClr val="dk2"/>
            </a:solidFill>
            <a:prstDash val="solid"/>
            <a:round/>
            <a:headEnd len="sm" w="sm" type="none"/>
            <a:tailEnd len="sm" w="sm" type="none"/>
          </a:ln>
        </p:spPr>
      </p:cxnSp>
      <p:pic>
        <p:nvPicPr>
          <p:cNvPr id="128" name="Google Shape;128;p31"/>
          <p:cNvPicPr preferRelativeResize="0"/>
          <p:nvPr/>
        </p:nvPicPr>
        <p:blipFill rotWithShape="1">
          <a:blip r:embed="rId5">
            <a:alphaModFix/>
          </a:blip>
          <a:srcRect b="0" l="0" r="0" t="0"/>
          <a:stretch/>
        </p:blipFill>
        <p:spPr>
          <a:xfrm>
            <a:off x="6575486" y="446300"/>
            <a:ext cx="2460214" cy="967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Workspace &amp; Submission</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264" name="Google Shape;264;p40"/>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265" name="Google Shape;265;p40"/>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40"/>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67" name="Google Shape;267;p40"/>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pic>
        <p:nvPicPr>
          <p:cNvPr id="268" name="Google Shape;268;p40"/>
          <p:cNvPicPr preferRelativeResize="0"/>
          <p:nvPr/>
        </p:nvPicPr>
        <p:blipFill rotWithShape="1">
          <a:blip r:embed="rId4">
            <a:alphaModFix/>
          </a:blip>
          <a:srcRect b="0" l="0" r="0" t="0"/>
          <a:stretch/>
        </p:blipFill>
        <p:spPr>
          <a:xfrm>
            <a:off x="616775" y="1093925"/>
            <a:ext cx="7674700" cy="34721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Workspace &amp; Submission</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274" name="Google Shape;274;p41"/>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275" name="Google Shape;275;p41"/>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41"/>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7" name="Google Shape;277;p41"/>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278" name="Google Shape;278;p41"/>
          <p:cNvSpPr txBox="1"/>
          <p:nvPr/>
        </p:nvSpPr>
        <p:spPr>
          <a:xfrm>
            <a:off x="446575" y="976425"/>
            <a:ext cx="8385600" cy="3371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700"/>
              <a:buFont typeface="Arial"/>
              <a:buNone/>
            </a:pPr>
            <a:r>
              <a:rPr b="1" i="0" lang="en" sz="1700" u="none" cap="none" strike="noStrike">
                <a:solidFill>
                  <a:srgbClr val="99CA45"/>
                </a:solidFill>
                <a:latin typeface="Cairo"/>
                <a:ea typeface="Cairo"/>
                <a:cs typeface="Cairo"/>
                <a:sym typeface="Cairo"/>
              </a:rPr>
              <a:t>Before You Submit::</a:t>
            </a:r>
            <a:endParaRPr b="1" i="0" sz="1700" u="none" cap="none" strike="noStrike">
              <a:solidFill>
                <a:srgbClr val="99CA45"/>
              </a:solidFill>
              <a:latin typeface="Cairo"/>
              <a:ea typeface="Cairo"/>
              <a:cs typeface="Cairo"/>
              <a:sym typeface="Cairo"/>
            </a:endParaRPr>
          </a:p>
          <a:p>
            <a:pPr indent="-314325" lvl="0" marL="457200" marR="0" rtl="0" algn="l">
              <a:lnSpc>
                <a:spcPct val="125000"/>
              </a:lnSpc>
              <a:spcBef>
                <a:spcPts val="0"/>
              </a:spcBef>
              <a:spcAft>
                <a:spcPts val="0"/>
              </a:spcAft>
              <a:buClr>
                <a:srgbClr val="0000FF"/>
              </a:buClr>
              <a:buSzPts val="1350"/>
              <a:buFont typeface="Cairo"/>
              <a:buAutoNum type="arabicPeriod"/>
            </a:pPr>
            <a:r>
              <a:rPr b="1" i="0" lang="en" sz="1350" u="none" cap="none" strike="noStrike">
                <a:solidFill>
                  <a:srgbClr val="0000FF"/>
                </a:solidFill>
                <a:highlight>
                  <a:srgbClr val="FFFFFF"/>
                </a:highlight>
                <a:latin typeface="Cairo"/>
                <a:ea typeface="Cairo"/>
                <a:cs typeface="Cairo"/>
                <a:sym typeface="Cairo"/>
              </a:rPr>
              <a:t>Check the Rubric</a:t>
            </a:r>
            <a:r>
              <a:rPr b="0" i="0" lang="en" sz="1350" u="none" cap="none" strike="noStrike">
                <a:solidFill>
                  <a:srgbClr val="0000FF"/>
                </a:solidFill>
                <a:highlight>
                  <a:srgbClr val="FFFFFF"/>
                </a:highlight>
                <a:latin typeface="Cairo"/>
                <a:ea typeface="Cairo"/>
                <a:cs typeface="Cairo"/>
                <a:sym typeface="Cairo"/>
              </a:rPr>
              <a:t>:</a:t>
            </a:r>
            <a:endParaRPr b="0" i="0" sz="1350" u="none" cap="none" strike="noStrike">
              <a:solidFill>
                <a:srgbClr val="0000FF"/>
              </a:solidFill>
              <a:highlight>
                <a:srgbClr val="FFFFFF"/>
              </a:highlight>
              <a:latin typeface="Cairo"/>
              <a:ea typeface="Cairo"/>
              <a:cs typeface="Cairo"/>
              <a:sym typeface="Cairo"/>
            </a:endParaRPr>
          </a:p>
          <a:p>
            <a:pPr indent="0" lvl="0" marL="457200" marR="0" rtl="0" algn="l">
              <a:lnSpc>
                <a:spcPct val="125000"/>
              </a:lnSpc>
              <a:spcBef>
                <a:spcPts val="0"/>
              </a:spcBef>
              <a:spcAft>
                <a:spcPts val="0"/>
              </a:spcAft>
              <a:buClr>
                <a:srgbClr val="000000"/>
              </a:buClr>
              <a:buSzPts val="1350"/>
              <a:buFont typeface="Arial"/>
              <a:buNone/>
            </a:pPr>
            <a:r>
              <a:rPr b="0" i="0" lang="en" sz="1350" u="none" cap="none" strike="noStrike">
                <a:solidFill>
                  <a:schemeClr val="dk1"/>
                </a:solidFill>
                <a:highlight>
                  <a:srgbClr val="FFFFFF"/>
                </a:highlight>
                <a:latin typeface="Cairo"/>
                <a:ea typeface="Cairo"/>
                <a:cs typeface="Cairo"/>
                <a:sym typeface="Cairo"/>
              </a:rPr>
              <a:t>Your project will be evaluated by a Udacity reviewer according to this Project Rubric. Be sure to </a:t>
            </a:r>
            <a:r>
              <a:rPr b="1" i="0" lang="en" sz="1350" u="none" cap="none" strike="noStrike">
                <a:solidFill>
                  <a:schemeClr val="dk1"/>
                </a:solidFill>
                <a:highlight>
                  <a:srgbClr val="FFFFFF"/>
                </a:highlight>
                <a:latin typeface="Cairo"/>
                <a:ea typeface="Cairo"/>
                <a:cs typeface="Cairo"/>
                <a:sym typeface="Cairo"/>
              </a:rPr>
              <a:t>review it thoroughly before you submit</a:t>
            </a:r>
            <a:r>
              <a:rPr b="0" i="0" lang="en" sz="1350" u="none" cap="none" strike="noStrike">
                <a:solidFill>
                  <a:schemeClr val="dk1"/>
                </a:solidFill>
                <a:highlight>
                  <a:srgbClr val="FFFFFF"/>
                </a:highlight>
                <a:latin typeface="Cairo"/>
                <a:ea typeface="Cairo"/>
                <a:cs typeface="Cairo"/>
                <a:sym typeface="Cairo"/>
              </a:rPr>
              <a:t>. Your project "</a:t>
            </a:r>
            <a:r>
              <a:rPr b="1" i="0" lang="en" sz="1350" u="none" cap="none" strike="noStrike">
                <a:solidFill>
                  <a:schemeClr val="dk1"/>
                </a:solidFill>
                <a:highlight>
                  <a:srgbClr val="FFFFFF"/>
                </a:highlight>
                <a:latin typeface="Cairo"/>
                <a:ea typeface="Cairo"/>
                <a:cs typeface="Cairo"/>
                <a:sym typeface="Cairo"/>
              </a:rPr>
              <a:t>meets specifications</a:t>
            </a:r>
            <a:r>
              <a:rPr b="0" i="0" lang="en" sz="1350" u="none" cap="none" strike="noStrike">
                <a:solidFill>
                  <a:schemeClr val="dk1"/>
                </a:solidFill>
                <a:highlight>
                  <a:srgbClr val="FFFFFF"/>
                </a:highlight>
                <a:latin typeface="Cairo"/>
                <a:ea typeface="Cairo"/>
                <a:cs typeface="Cairo"/>
                <a:sym typeface="Cairo"/>
              </a:rPr>
              <a:t>" only if it meets specifications </a:t>
            </a:r>
            <a:r>
              <a:rPr b="1" i="0" lang="en" sz="1350" u="none" cap="none" strike="noStrike">
                <a:solidFill>
                  <a:schemeClr val="dk1"/>
                </a:solidFill>
                <a:highlight>
                  <a:srgbClr val="FFFFFF"/>
                </a:highlight>
                <a:latin typeface="Cairo"/>
                <a:ea typeface="Cairo"/>
                <a:cs typeface="Cairo"/>
                <a:sym typeface="Cairo"/>
              </a:rPr>
              <a:t>in all the criteria</a:t>
            </a:r>
            <a:r>
              <a:rPr b="0" i="0" lang="en" sz="1350" u="none" cap="none" strike="noStrike">
                <a:solidFill>
                  <a:schemeClr val="dk1"/>
                </a:solidFill>
                <a:highlight>
                  <a:srgbClr val="FFFFFF"/>
                </a:highlight>
                <a:latin typeface="Cairo"/>
                <a:ea typeface="Cairo"/>
                <a:cs typeface="Cairo"/>
                <a:sym typeface="Cairo"/>
              </a:rPr>
              <a:t>.</a:t>
            </a:r>
            <a:endParaRPr b="0" i="0" sz="1350" u="none" cap="none" strike="noStrike">
              <a:solidFill>
                <a:schemeClr val="dk1"/>
              </a:solidFill>
              <a:highlight>
                <a:srgbClr val="FFFFFF"/>
              </a:highlight>
              <a:latin typeface="Cairo"/>
              <a:ea typeface="Cairo"/>
              <a:cs typeface="Cairo"/>
              <a:sym typeface="Cairo"/>
            </a:endParaRPr>
          </a:p>
          <a:p>
            <a:pPr indent="0" lvl="0" marL="457200" marR="0" rtl="0" algn="l">
              <a:lnSpc>
                <a:spcPct val="125000"/>
              </a:lnSpc>
              <a:spcBef>
                <a:spcPts val="0"/>
              </a:spcBef>
              <a:spcAft>
                <a:spcPts val="0"/>
              </a:spcAft>
              <a:buClr>
                <a:srgbClr val="000000"/>
              </a:buClr>
              <a:buSzPts val="1350"/>
              <a:buFont typeface="Arial"/>
              <a:buNone/>
            </a:pPr>
            <a:r>
              <a:t/>
            </a:r>
            <a:endParaRPr b="0" i="0" sz="1350" u="none" cap="none" strike="noStrike">
              <a:solidFill>
                <a:schemeClr val="dk1"/>
              </a:solidFill>
              <a:highlight>
                <a:srgbClr val="FFFFFF"/>
              </a:highlight>
              <a:latin typeface="Cairo"/>
              <a:ea typeface="Cairo"/>
              <a:cs typeface="Cairo"/>
              <a:sym typeface="Cairo"/>
            </a:endParaRPr>
          </a:p>
          <a:p>
            <a:pPr indent="-314325" lvl="0" marL="457200" marR="0" rtl="0" algn="l">
              <a:lnSpc>
                <a:spcPct val="125000"/>
              </a:lnSpc>
              <a:spcBef>
                <a:spcPts val="0"/>
              </a:spcBef>
              <a:spcAft>
                <a:spcPts val="0"/>
              </a:spcAft>
              <a:buClr>
                <a:schemeClr val="dk1"/>
              </a:buClr>
              <a:buSzPts val="1350"/>
              <a:buFont typeface="Cairo"/>
              <a:buAutoNum type="arabicPeriod"/>
            </a:pPr>
            <a:r>
              <a:rPr b="1" i="0" lang="en" sz="1350" u="none" cap="none" strike="noStrike">
                <a:solidFill>
                  <a:srgbClr val="0000FF"/>
                </a:solidFill>
                <a:highlight>
                  <a:srgbClr val="FFFFFF"/>
                </a:highlight>
                <a:latin typeface="Cairo"/>
                <a:ea typeface="Cairo"/>
                <a:cs typeface="Cairo"/>
                <a:sym typeface="Cairo"/>
              </a:rPr>
              <a:t>Gather Submission Materials:</a:t>
            </a:r>
            <a:endParaRPr b="0" i="0" sz="1350" u="none" cap="none" strike="noStrike">
              <a:solidFill>
                <a:schemeClr val="dk1"/>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chemeClr val="dk1"/>
              </a:buClr>
              <a:buSzPts val="1350"/>
              <a:buFont typeface="Cairo"/>
              <a:buAutoNum type="alphaLcPeriod"/>
            </a:pPr>
            <a:r>
              <a:rPr b="1" i="0" lang="en" sz="1450" u="none" cap="none" strike="noStrike">
                <a:solidFill>
                  <a:schemeClr val="dk1"/>
                </a:solidFill>
                <a:highlight>
                  <a:srgbClr val="EFF0F1"/>
                </a:highlight>
                <a:latin typeface="Courier New"/>
                <a:ea typeface="Courier New"/>
                <a:cs typeface="Courier New"/>
                <a:sym typeface="Courier New"/>
              </a:rPr>
              <a:t>bikeshare.py:</a:t>
            </a:r>
            <a:r>
              <a:rPr b="0" i="0" lang="en" sz="1350" u="none" cap="none" strike="noStrike">
                <a:solidFill>
                  <a:schemeClr val="dk1"/>
                </a:solidFill>
                <a:highlight>
                  <a:srgbClr val="FFFFFF"/>
                </a:highlight>
                <a:latin typeface="Cairo"/>
                <a:ea typeface="Cairo"/>
                <a:cs typeface="Cairo"/>
                <a:sym typeface="Cairo"/>
              </a:rPr>
              <a:t> Your code</a:t>
            </a:r>
            <a:endParaRPr b="0" i="0" sz="1350" u="none" cap="none" strike="noStrike">
              <a:solidFill>
                <a:schemeClr val="dk1"/>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chemeClr val="dk1"/>
              </a:buClr>
              <a:buSzPts val="1350"/>
              <a:buFont typeface="Cairo"/>
              <a:buAutoNum type="alphaLcPeriod"/>
            </a:pPr>
            <a:r>
              <a:rPr b="1" i="0" lang="en" sz="1450" u="none" cap="none" strike="noStrike">
                <a:solidFill>
                  <a:schemeClr val="dk1"/>
                </a:solidFill>
                <a:highlight>
                  <a:srgbClr val="EFF0F1"/>
                </a:highlight>
                <a:latin typeface="Courier New"/>
                <a:ea typeface="Courier New"/>
                <a:cs typeface="Courier New"/>
                <a:sym typeface="Courier New"/>
              </a:rPr>
              <a:t>readme.txt: </a:t>
            </a:r>
            <a:r>
              <a:rPr b="0" i="0" lang="en" sz="1350" u="none" cap="none" strike="noStrike">
                <a:solidFill>
                  <a:schemeClr val="dk1"/>
                </a:solidFill>
                <a:highlight>
                  <a:srgbClr val="FFFFFF"/>
                </a:highlight>
                <a:latin typeface="Cairo"/>
                <a:ea typeface="Cairo"/>
                <a:cs typeface="Cairo"/>
                <a:sym typeface="Cairo"/>
              </a:rPr>
              <a:t>If you refer to other websites, books, and other resources to help you in solving tasks in the project, make sure that you document them in this file</a:t>
            </a:r>
            <a:endParaRPr b="0" i="0" sz="1350" u="none" cap="none" strike="noStrike">
              <a:solidFill>
                <a:schemeClr val="dk1"/>
              </a:solidFill>
              <a:highlight>
                <a:srgbClr val="FFFFFF"/>
              </a:highlight>
              <a:latin typeface="Cairo"/>
              <a:ea typeface="Cairo"/>
              <a:cs typeface="Cairo"/>
              <a:sym typeface="Cai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82" name="Shape 282"/>
        <p:cNvGrpSpPr/>
        <p:nvPr/>
      </p:nvGrpSpPr>
      <p:grpSpPr>
        <a:xfrm>
          <a:off x="0" y="0"/>
          <a:ext cx="0" cy="0"/>
          <a:chOff x="0" y="0"/>
          <a:chExt cx="0" cy="0"/>
        </a:xfrm>
      </p:grpSpPr>
      <p:sp>
        <p:nvSpPr>
          <p:cNvPr id="283" name="Google Shape;283;p42"/>
          <p:cNvSpPr/>
          <p:nvPr/>
        </p:nvSpPr>
        <p:spPr>
          <a:xfrm>
            <a:off x="428911" y="1965462"/>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450"/>
              <a:buFont typeface="Arial"/>
              <a:buNone/>
            </a:pPr>
            <a:r>
              <a:t/>
            </a:r>
            <a:endParaRPr b="0" i="0" sz="1450" u="none" cap="none" strike="noStrike">
              <a:solidFill>
                <a:schemeClr val="dk1"/>
              </a:solidFill>
              <a:highlight>
                <a:srgbClr val="FFFFFF"/>
              </a:highlight>
              <a:latin typeface="Cairo"/>
              <a:ea typeface="Cairo"/>
              <a:cs typeface="Cairo"/>
              <a:sym typeface="Cairo"/>
            </a:endParaRPr>
          </a:p>
        </p:txBody>
      </p:sp>
      <p:sp>
        <p:nvSpPr>
          <p:cNvPr id="284" name="Google Shape;284;p42"/>
          <p:cNvSpPr/>
          <p:nvPr/>
        </p:nvSpPr>
        <p:spPr>
          <a:xfrm>
            <a:off x="2099784" y="1965462"/>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285" name="Google Shape;285;p42"/>
          <p:cNvSpPr/>
          <p:nvPr/>
        </p:nvSpPr>
        <p:spPr>
          <a:xfrm>
            <a:off x="1015464"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1</a:t>
            </a:r>
            <a:endParaRPr b="1" i="0" sz="1400" u="none" cap="none" strike="noStrike">
              <a:solidFill>
                <a:srgbClr val="666666"/>
              </a:solidFill>
              <a:latin typeface="Open Sans"/>
              <a:ea typeface="Open Sans"/>
              <a:cs typeface="Open Sans"/>
              <a:sym typeface="Open Sans"/>
            </a:endParaRPr>
          </a:p>
        </p:txBody>
      </p:sp>
      <p:sp>
        <p:nvSpPr>
          <p:cNvPr id="286" name="Google Shape;286;p42"/>
          <p:cNvSpPr/>
          <p:nvPr/>
        </p:nvSpPr>
        <p:spPr>
          <a:xfrm>
            <a:off x="26863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2</a:t>
            </a:r>
            <a:endParaRPr b="1" i="0" sz="1400" u="none" cap="none" strike="noStrike">
              <a:solidFill>
                <a:srgbClr val="666666"/>
              </a:solidFill>
              <a:latin typeface="Open Sans"/>
              <a:ea typeface="Open Sans"/>
              <a:cs typeface="Open Sans"/>
              <a:sym typeface="Open Sans"/>
            </a:endParaRPr>
          </a:p>
        </p:txBody>
      </p:sp>
      <p:sp>
        <p:nvSpPr>
          <p:cNvPr id="287" name="Google Shape;287;p42"/>
          <p:cNvSpPr txBox="1"/>
          <p:nvPr/>
        </p:nvSpPr>
        <p:spPr>
          <a:xfrm>
            <a:off x="428900" y="2068125"/>
            <a:ext cx="1586100" cy="1337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550"/>
              <a:buFont typeface="Arial"/>
              <a:buNone/>
            </a:pPr>
            <a:r>
              <a:rPr b="1" i="0" lang="en" sz="1550" u="none" cap="none" strike="noStrike">
                <a:solidFill>
                  <a:schemeClr val="dk1"/>
                </a:solidFill>
                <a:highlight>
                  <a:srgbClr val="FFFFFF"/>
                </a:highlight>
                <a:latin typeface="Arial"/>
                <a:ea typeface="Arial"/>
                <a:cs typeface="Arial"/>
                <a:sym typeface="Arial"/>
              </a:rPr>
              <a:t>Project Details</a:t>
            </a:r>
            <a:endParaRPr b="1" i="0" sz="850" u="none" cap="none" strike="noStrike">
              <a:solidFill>
                <a:schemeClr val="dk1"/>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Overview</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chemeClr val="lt1"/>
                </a:highlight>
                <a:latin typeface="Arial"/>
                <a:ea typeface="Arial"/>
                <a:cs typeface="Arial"/>
                <a:sym typeface="Arial"/>
              </a:rPr>
              <a:t>- The Datasets</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Statistics Computed</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The Files</a:t>
            </a:r>
            <a:endParaRPr b="1" i="0" sz="1850" u="none" cap="none" strike="noStrike">
              <a:solidFill>
                <a:srgbClr val="980000"/>
              </a:solidFill>
              <a:highlight>
                <a:srgbClr val="FFFFFF"/>
              </a:highlight>
              <a:latin typeface="Cairo"/>
              <a:ea typeface="Cairo"/>
              <a:cs typeface="Cairo"/>
              <a:sym typeface="Cairo"/>
            </a:endParaRPr>
          </a:p>
        </p:txBody>
      </p:sp>
      <p:sp>
        <p:nvSpPr>
          <p:cNvPr id="288" name="Google Shape;288;p42"/>
          <p:cNvSpPr txBox="1"/>
          <p:nvPr/>
        </p:nvSpPr>
        <p:spPr>
          <a:xfrm>
            <a:off x="2099775" y="2151425"/>
            <a:ext cx="1586100" cy="1116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3C78D8"/>
                </a:solidFill>
                <a:highlight>
                  <a:srgbClr val="FFFFFF"/>
                </a:highlight>
                <a:latin typeface="Arial"/>
                <a:ea typeface="Arial"/>
                <a:cs typeface="Arial"/>
                <a:sym typeface="Arial"/>
              </a:rPr>
              <a:t>Workspace &amp; Submission</a:t>
            </a:r>
            <a:endParaRPr b="1" i="0" sz="850" u="none" cap="none" strike="noStrike">
              <a:solidFill>
                <a:srgbClr val="3C78D8"/>
              </a:solidFill>
              <a:highlight>
                <a:srgbClr val="FFFFFF"/>
              </a:highlight>
              <a:latin typeface="Arial"/>
              <a:ea typeface="Arial"/>
              <a:cs typeface="Arial"/>
              <a:sym typeface="Arial"/>
            </a:endParaRPr>
          </a:p>
        </p:txBody>
      </p:sp>
      <p:sp>
        <p:nvSpPr>
          <p:cNvPr id="289" name="Google Shape;289;p42"/>
          <p:cNvSpPr txBox="1"/>
          <p:nvPr>
            <p:ph idx="4294967295"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Agenda</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290" name="Google Shape;290;p42"/>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291" name="Google Shape;291;p42"/>
          <p:cNvSpPr/>
          <p:nvPr/>
        </p:nvSpPr>
        <p:spPr>
          <a:xfrm>
            <a:off x="3770672" y="1965474"/>
            <a:ext cx="1586100" cy="1439700"/>
          </a:xfrm>
          <a:prstGeom prst="rect">
            <a:avLst/>
          </a:prstGeom>
          <a:solidFill>
            <a:srgbClr val="F3F3F3"/>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292" name="Google Shape;292;p42"/>
          <p:cNvSpPr/>
          <p:nvPr/>
        </p:nvSpPr>
        <p:spPr>
          <a:xfrm>
            <a:off x="4357225" y="1738337"/>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3</a:t>
            </a:r>
            <a:endParaRPr b="1" i="0" sz="1400" u="none" cap="none" strike="noStrike">
              <a:solidFill>
                <a:srgbClr val="666666"/>
              </a:solidFill>
              <a:latin typeface="Open Sans"/>
              <a:ea typeface="Open Sans"/>
              <a:cs typeface="Open Sans"/>
              <a:sym typeface="Open Sans"/>
            </a:endParaRPr>
          </a:p>
        </p:txBody>
      </p:sp>
      <p:sp>
        <p:nvSpPr>
          <p:cNvPr id="293" name="Google Shape;293;p42"/>
          <p:cNvSpPr txBox="1"/>
          <p:nvPr/>
        </p:nvSpPr>
        <p:spPr>
          <a:xfrm>
            <a:off x="3864492" y="22589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b="1" i="0" lang="en" sz="1400" u="none" cap="none" strike="noStrike">
                <a:solidFill>
                  <a:srgbClr val="073763"/>
                </a:solidFill>
                <a:latin typeface="Cairo"/>
                <a:ea typeface="Cairo"/>
                <a:cs typeface="Cairo"/>
                <a:sym typeface="Cairo"/>
              </a:rPr>
              <a:t>Data loading</a:t>
            </a:r>
            <a:endParaRPr/>
          </a:p>
          <a:p>
            <a:pPr indent="0" lvl="0" marL="0" marR="0" rtl="0" algn="ctr">
              <a:lnSpc>
                <a:spcPct val="115000"/>
              </a:lnSpc>
              <a:spcBef>
                <a:spcPts val="0"/>
              </a:spcBef>
              <a:spcAft>
                <a:spcPts val="0"/>
              </a:spcAft>
              <a:buNone/>
            </a:pPr>
            <a:r>
              <a:t/>
            </a:r>
            <a:endParaRPr b="1" i="0" sz="1400" u="none" cap="none" strike="noStrike">
              <a:solidFill>
                <a:srgbClr val="38761D"/>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92D050"/>
                </a:solidFill>
                <a:latin typeface="Cairo"/>
                <a:ea typeface="Cairo"/>
                <a:cs typeface="Cairo"/>
                <a:sym typeface="Cairo"/>
              </a:rPr>
              <a:t>get_filter and load_data functions</a:t>
            </a:r>
            <a:endParaRPr b="1" i="0" sz="1550" u="none" cap="none" strike="noStrike">
              <a:solidFill>
                <a:srgbClr val="92D050"/>
              </a:solidFill>
              <a:latin typeface="Cairo"/>
              <a:ea typeface="Cairo"/>
              <a:cs typeface="Cairo"/>
              <a:sym typeface="Cairo"/>
            </a:endParaRPr>
          </a:p>
        </p:txBody>
      </p:sp>
      <p:sp>
        <p:nvSpPr>
          <p:cNvPr id="294" name="Google Shape;294;p42"/>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5" name="Google Shape;295;p42"/>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296" name="Google Shape;296;p42"/>
          <p:cNvSpPr/>
          <p:nvPr/>
        </p:nvSpPr>
        <p:spPr>
          <a:xfrm>
            <a:off x="5478713" y="1955087"/>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297" name="Google Shape;297;p42"/>
          <p:cNvSpPr/>
          <p:nvPr/>
        </p:nvSpPr>
        <p:spPr>
          <a:xfrm>
            <a:off x="60652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4</a:t>
            </a:r>
            <a:endParaRPr b="1" i="0" sz="1400" u="none" cap="none" strike="noStrike">
              <a:solidFill>
                <a:srgbClr val="666666"/>
              </a:solidFill>
              <a:latin typeface="Open Sans"/>
              <a:ea typeface="Open Sans"/>
              <a:cs typeface="Open Sans"/>
              <a:sym typeface="Open Sans"/>
            </a:endParaRPr>
          </a:p>
        </p:txBody>
      </p:sp>
      <p:sp>
        <p:nvSpPr>
          <p:cNvPr id="298" name="Google Shape;298;p42"/>
          <p:cNvSpPr txBox="1"/>
          <p:nvPr/>
        </p:nvSpPr>
        <p:spPr>
          <a:xfrm>
            <a:off x="5572467" y="22795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50"/>
              <a:buFont typeface="Arial"/>
              <a:buNone/>
            </a:pPr>
            <a:r>
              <a:rPr b="1" i="0" lang="en" sz="1450" u="none" cap="none" strike="noStrike">
                <a:solidFill>
                  <a:srgbClr val="073763"/>
                </a:solidFill>
                <a:latin typeface="Cairo"/>
                <a:ea typeface="Cairo"/>
                <a:cs typeface="Cairo"/>
                <a:sym typeface="Cairo"/>
              </a:rPr>
              <a:t>Statistics Output</a:t>
            </a:r>
            <a:endParaRPr/>
          </a:p>
          <a:p>
            <a:pPr indent="0" lvl="0" marL="0" marR="0" rtl="0" algn="ctr">
              <a:lnSpc>
                <a:spcPct val="115000"/>
              </a:lnSpc>
              <a:spcBef>
                <a:spcPts val="0"/>
              </a:spcBef>
              <a:spcAft>
                <a:spcPts val="0"/>
              </a:spcAft>
              <a:buClr>
                <a:srgbClr val="000000"/>
              </a:buClr>
              <a:buSzPts val="1450"/>
              <a:buFont typeface="Arial"/>
              <a:buNone/>
            </a:pPr>
            <a:r>
              <a:t/>
            </a:r>
            <a:endParaRPr b="1" i="0" sz="1450" u="none" cap="none" strike="noStrike">
              <a:solidFill>
                <a:srgbClr val="073763"/>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073763"/>
                </a:solidFill>
                <a:latin typeface="Cairo"/>
                <a:ea typeface="Cairo"/>
                <a:cs typeface="Cairo"/>
                <a:sym typeface="Cairo"/>
              </a:rPr>
              <a:t>4 functions</a:t>
            </a:r>
            <a:endParaRPr b="1" i="0" sz="1450" u="none" cap="none" strike="noStrike">
              <a:solidFill>
                <a:srgbClr val="073763"/>
              </a:solidFill>
              <a:latin typeface="Cairo"/>
              <a:ea typeface="Cairo"/>
              <a:cs typeface="Cairo"/>
              <a:sym typeface="Cairo"/>
            </a:endParaRPr>
          </a:p>
        </p:txBody>
      </p:sp>
      <p:sp>
        <p:nvSpPr>
          <p:cNvPr id="299" name="Google Shape;299;p42"/>
          <p:cNvSpPr/>
          <p:nvPr/>
        </p:nvSpPr>
        <p:spPr>
          <a:xfrm>
            <a:off x="358225" y="1112100"/>
            <a:ext cx="3327600" cy="572700"/>
          </a:xfrm>
          <a:prstGeom prst="chevron">
            <a:avLst>
              <a:gd fmla="val 50000" name="adj"/>
            </a:avLst>
          </a:prstGeom>
          <a:solidFill>
            <a:srgbClr val="FFFFFF"/>
          </a:solid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Project Overview</a:t>
            </a:r>
            <a:endParaRPr b="0" i="0" sz="3000" u="none" cap="none" strike="noStrike">
              <a:solidFill>
                <a:schemeClr val="accent5"/>
              </a:solidFill>
              <a:latin typeface="Cairo"/>
              <a:ea typeface="Cairo"/>
              <a:cs typeface="Cairo"/>
              <a:sym typeface="Cairo"/>
            </a:endParaRPr>
          </a:p>
        </p:txBody>
      </p:sp>
      <p:sp>
        <p:nvSpPr>
          <p:cNvPr id="300" name="Google Shape;300;p42"/>
          <p:cNvSpPr/>
          <p:nvPr/>
        </p:nvSpPr>
        <p:spPr>
          <a:xfrm>
            <a:off x="3504000" y="1112100"/>
            <a:ext cx="5328300" cy="572700"/>
          </a:xfrm>
          <a:prstGeom prst="chevron">
            <a:avLst>
              <a:gd fmla="val 50000" name="adj"/>
            </a:avLst>
          </a:prstGeom>
          <a:solidFill>
            <a:srgbClr val="F3F3F3"/>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Code Walkthrough</a:t>
            </a:r>
            <a:endParaRPr b="0" i="0" sz="2650" u="none" cap="none" strike="noStrike">
              <a:solidFill>
                <a:schemeClr val="accent5"/>
              </a:solidFill>
              <a:highlight>
                <a:srgbClr val="FFFFFF"/>
              </a:highlight>
              <a:latin typeface="Cairo"/>
              <a:ea typeface="Cairo"/>
              <a:cs typeface="Cairo"/>
              <a:sym typeface="Cairo"/>
            </a:endParaRPr>
          </a:p>
        </p:txBody>
      </p:sp>
      <p:sp>
        <p:nvSpPr>
          <p:cNvPr id="301" name="Google Shape;301;p42"/>
          <p:cNvSpPr/>
          <p:nvPr/>
        </p:nvSpPr>
        <p:spPr>
          <a:xfrm>
            <a:off x="7280438" y="1960287"/>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302" name="Google Shape;302;p42"/>
          <p:cNvSpPr/>
          <p:nvPr/>
        </p:nvSpPr>
        <p:spPr>
          <a:xfrm>
            <a:off x="7866962" y="17435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5</a:t>
            </a:r>
            <a:endParaRPr b="1" i="0" sz="1400" u="none" cap="none" strike="noStrike">
              <a:solidFill>
                <a:srgbClr val="666666"/>
              </a:solidFill>
              <a:latin typeface="Open Sans"/>
              <a:ea typeface="Open Sans"/>
              <a:cs typeface="Open Sans"/>
              <a:sym typeface="Open Sans"/>
            </a:endParaRPr>
          </a:p>
        </p:txBody>
      </p:sp>
      <p:sp>
        <p:nvSpPr>
          <p:cNvPr id="303" name="Google Shape;303;p42"/>
          <p:cNvSpPr txBox="1"/>
          <p:nvPr/>
        </p:nvSpPr>
        <p:spPr>
          <a:xfrm>
            <a:off x="7374192" y="22847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CC0000"/>
                </a:solidFill>
                <a:latin typeface="Cairo"/>
                <a:ea typeface="Cairo"/>
                <a:cs typeface="Cairo"/>
                <a:sym typeface="Cairo"/>
              </a:rPr>
              <a:t>Interactive Raw Data display</a:t>
            </a:r>
            <a:endParaRPr b="1" i="0" sz="1550" u="none" cap="none" strike="noStrike">
              <a:solidFill>
                <a:srgbClr val="CC0000"/>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FF0000"/>
                </a:solidFill>
                <a:latin typeface="Cairo"/>
                <a:ea typeface="Cairo"/>
                <a:cs typeface="Cairo"/>
                <a:sym typeface="Cairo"/>
              </a:rPr>
              <a:t>display_raw_data(city)</a:t>
            </a:r>
            <a:endParaRPr b="1" i="0" sz="1550" u="none" cap="none" strike="noStrike">
              <a:solidFill>
                <a:srgbClr val="FF0000"/>
              </a:solidFill>
              <a:latin typeface="Cairo"/>
              <a:ea typeface="Cairo"/>
              <a:cs typeface="Cairo"/>
              <a:sym typeface="Cai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Libraries and Data </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309" name="Google Shape;309;p43"/>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310" name="Google Shape;310;p43"/>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11" name="Google Shape;311;p43"/>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12" name="Google Shape;312;p43"/>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313" name="Google Shape;313;p43"/>
          <p:cNvSpPr/>
          <p:nvPr/>
        </p:nvSpPr>
        <p:spPr>
          <a:xfrm>
            <a:off x="6050336" y="1093925"/>
            <a:ext cx="2702538" cy="1174716"/>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i="0" lang="en" sz="1400" u="none" cap="none" strike="noStrike">
                <a:solidFill>
                  <a:schemeClr val="dk1"/>
                </a:solidFill>
                <a:latin typeface="Cairo"/>
                <a:ea typeface="Cairo"/>
                <a:cs typeface="Cairo"/>
                <a:sym typeface="Cairo"/>
              </a:rPr>
              <a:t>Outputs :</a:t>
            </a:r>
            <a:endParaRPr/>
          </a:p>
          <a:p>
            <a:pPr indent="0" lvl="0" marL="0" marR="0" rtl="0" algn="l">
              <a:lnSpc>
                <a:spcPct val="100000"/>
              </a:lnSpc>
              <a:spcBef>
                <a:spcPts val="1000"/>
              </a:spcBef>
              <a:spcAft>
                <a:spcPts val="0"/>
              </a:spcAft>
              <a:buNone/>
            </a:pPr>
            <a:r>
              <a:rPr b="0" i="0" lang="en" sz="1200" u="none" cap="none" strike="noStrike">
                <a:solidFill>
                  <a:schemeClr val="dk1"/>
                </a:solidFill>
                <a:latin typeface="Cairo"/>
                <a:ea typeface="Cairo"/>
                <a:cs typeface="Cairo"/>
                <a:sym typeface="Cairo"/>
              </a:rPr>
              <a:t>Interactive script that answers questions about the dataset</a:t>
            </a:r>
            <a:endParaRPr b="0" i="0" sz="1200" u="none" cap="none" strike="noStrike">
              <a:solidFill>
                <a:srgbClr val="000000"/>
              </a:solidFill>
              <a:highlight>
                <a:srgbClr val="F3F3F3"/>
              </a:highlight>
              <a:latin typeface="Cairo"/>
              <a:ea typeface="Cairo"/>
              <a:cs typeface="Cairo"/>
              <a:sym typeface="Cairo"/>
            </a:endParaRPr>
          </a:p>
        </p:txBody>
      </p:sp>
      <p:sp>
        <p:nvSpPr>
          <p:cNvPr id="314" name="Google Shape;314;p43"/>
          <p:cNvSpPr/>
          <p:nvPr/>
        </p:nvSpPr>
        <p:spPr>
          <a:xfrm>
            <a:off x="-125" y="1116463"/>
            <a:ext cx="3304256" cy="1146958"/>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b="1" i="0" lang="en" sz="1400" u="none" cap="none" strike="noStrike">
                <a:solidFill>
                  <a:srgbClr val="000000"/>
                </a:solidFill>
                <a:latin typeface="Cairo"/>
                <a:ea typeface="Cairo"/>
                <a:cs typeface="Cairo"/>
                <a:sym typeface="Cairo"/>
              </a:rPr>
              <a:t>Inputs:</a:t>
            </a:r>
            <a:endParaRPr b="0" i="0" sz="1200" u="none" cap="none" strike="noStrike">
              <a:solidFill>
                <a:srgbClr val="000000"/>
              </a:solidFill>
              <a:latin typeface="Cairo"/>
              <a:ea typeface="Cairo"/>
              <a:cs typeface="Cairo"/>
              <a:sym typeface="Cairo"/>
            </a:endParaRPr>
          </a:p>
          <a:p>
            <a:pPr indent="0" lvl="0" marL="0" marR="0" rtl="0" algn="l">
              <a:lnSpc>
                <a:spcPct val="100000"/>
              </a:lnSpc>
              <a:spcBef>
                <a:spcPts val="0"/>
              </a:spcBef>
              <a:spcAft>
                <a:spcPts val="0"/>
              </a:spcAft>
              <a:buNone/>
            </a:pPr>
            <a:r>
              <a:rPr b="0" i="0" lang="en" sz="1200" u="none" cap="none" strike="noStrike">
                <a:solidFill>
                  <a:srgbClr val="000000"/>
                </a:solidFill>
                <a:latin typeface="Cairo"/>
                <a:ea typeface="Cairo"/>
                <a:cs typeface="Cairo"/>
                <a:sym typeface="Cairo"/>
              </a:rPr>
              <a:t>Raw input (City - Timeframe - </a:t>
            </a:r>
            <a:r>
              <a:rPr b="0" i="0" lang="en" sz="1100" u="none" cap="none" strike="noStrike">
                <a:solidFill>
                  <a:srgbClr val="000000"/>
                </a:solidFill>
                <a:latin typeface="Cairo"/>
                <a:ea typeface="Cairo"/>
                <a:cs typeface="Cairo"/>
                <a:sym typeface="Cairo"/>
              </a:rPr>
              <a:t>Which month /Which day</a:t>
            </a:r>
            <a:r>
              <a:rPr b="0" i="0" lang="en" sz="1200" u="none" cap="none" strike="noStrike">
                <a:solidFill>
                  <a:srgbClr val="000000"/>
                </a:solidFill>
                <a:latin typeface="Cairo"/>
                <a:ea typeface="Cairo"/>
                <a:cs typeface="Cairo"/>
                <a:sym typeface="Cairo"/>
              </a:rPr>
              <a:t>)</a:t>
            </a:r>
            <a:endParaRPr b="1" i="0" sz="1200" u="none" cap="none" strike="noStrike">
              <a:solidFill>
                <a:srgbClr val="000000"/>
              </a:solidFill>
              <a:latin typeface="Arial"/>
              <a:ea typeface="Arial"/>
              <a:cs typeface="Arial"/>
              <a:sym typeface="Arial"/>
            </a:endParaRPr>
          </a:p>
        </p:txBody>
      </p:sp>
      <p:sp>
        <p:nvSpPr>
          <p:cNvPr id="315" name="Google Shape;315;p43"/>
          <p:cNvSpPr/>
          <p:nvPr/>
        </p:nvSpPr>
        <p:spPr>
          <a:xfrm>
            <a:off x="3297231" y="1108520"/>
            <a:ext cx="2566404" cy="1238220"/>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Bikeshare.py</a:t>
            </a:r>
            <a:endParaRPr b="1" i="0" sz="1450" u="none" cap="none" strike="noStrike">
              <a:solidFill>
                <a:srgbClr val="000000"/>
              </a:solidFill>
              <a:highlight>
                <a:srgbClr val="EFF0F1"/>
              </a:highlight>
              <a:latin typeface="Courier New"/>
              <a:ea typeface="Courier New"/>
              <a:cs typeface="Courier New"/>
              <a:sym typeface="Courier New"/>
            </a:endParaRPr>
          </a:p>
        </p:txBody>
      </p:sp>
      <p:sp>
        <p:nvSpPr>
          <p:cNvPr id="316" name="Google Shape;316;p43"/>
          <p:cNvSpPr txBox="1"/>
          <p:nvPr/>
        </p:nvSpPr>
        <p:spPr>
          <a:xfrm>
            <a:off x="446575" y="2271825"/>
            <a:ext cx="8385600" cy="22074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i="0" lang="en" sz="1600" u="none" cap="none" strike="noStrike">
                <a:solidFill>
                  <a:srgbClr val="99CA45"/>
                </a:solidFill>
                <a:latin typeface="Cairo"/>
                <a:ea typeface="Cairo"/>
                <a:cs typeface="Cairo"/>
                <a:sym typeface="Cairo"/>
              </a:rPr>
              <a:t>Script Setting Up:</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import time</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import pandas as pd</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import numpy as np</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l">
              <a:lnSpc>
                <a:spcPct val="115000"/>
              </a:lnSpc>
              <a:spcBef>
                <a:spcPts val="0"/>
              </a:spcBef>
              <a:spcAft>
                <a:spcPts val="0"/>
              </a:spcAft>
              <a:buNone/>
            </a:pPr>
            <a:r>
              <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CITY_DATA = { 'chicago': 'chicago.csv',</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              'new york city': 'new_york_city.csv',</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              'washington': 'washington.csv' }</a:t>
            </a:r>
            <a:endParaRPr b="1" i="0" sz="1450" u="none" cap="none" strike="noStrike">
              <a:solidFill>
                <a:srgbClr val="000000"/>
              </a:solidFill>
              <a:highlight>
                <a:srgbClr val="EFF0F1"/>
              </a:highlight>
              <a:latin typeface="Courier New"/>
              <a:ea typeface="Courier New"/>
              <a:cs typeface="Courier New"/>
              <a:sym typeface="Courier New"/>
            </a:endParaRPr>
          </a:p>
        </p:txBody>
      </p:sp>
      <p:sp>
        <p:nvSpPr>
          <p:cNvPr id="317" name="Google Shape;317;p43"/>
          <p:cNvSpPr/>
          <p:nvPr/>
        </p:nvSpPr>
        <p:spPr>
          <a:xfrm>
            <a:off x="4629150" y="2437550"/>
            <a:ext cx="2196600" cy="664500"/>
          </a:xfrm>
          <a:prstGeom prst="wedgeRectCallout">
            <a:avLst>
              <a:gd fmla="val -20833" name="adj1"/>
              <a:gd fmla="val 62500" name="adj2"/>
            </a:avLst>
          </a:prstGeom>
          <a:solidFill>
            <a:srgbClr val="FFF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 sz="1200" u="none" cap="none" strike="noStrike">
                <a:solidFill>
                  <a:srgbClr val="000000"/>
                </a:solidFill>
                <a:latin typeface="Cairo"/>
                <a:ea typeface="Cairo"/>
                <a:cs typeface="Cairo"/>
                <a:sym typeface="Cairo"/>
              </a:rPr>
              <a:t>Importing the required libraries at the top of the script as per the best practices</a:t>
            </a:r>
            <a:r>
              <a:rPr b="0" i="0" lang="en" sz="1100" u="none" cap="none" strike="noStrike">
                <a:solidFill>
                  <a:srgbClr val="000000"/>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p:txBody>
      </p:sp>
      <p:sp>
        <p:nvSpPr>
          <p:cNvPr id="318" name="Google Shape;318;p43"/>
          <p:cNvSpPr/>
          <p:nvPr/>
        </p:nvSpPr>
        <p:spPr>
          <a:xfrm>
            <a:off x="6482950" y="3304575"/>
            <a:ext cx="2349300" cy="1174800"/>
          </a:xfrm>
          <a:prstGeom prst="wedgeRoundRectCallout">
            <a:avLst>
              <a:gd fmla="val -20833" name="adj1"/>
              <a:gd fmla="val 62500" name="adj2"/>
              <a:gd fmla="val 0" name="adj3"/>
            </a:avLst>
          </a:prstGeom>
          <a:solidFill>
            <a:srgbClr val="FFFFFF"/>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 sz="1200" u="none" cap="none" strike="noStrike">
                <a:solidFill>
                  <a:srgbClr val="000000"/>
                </a:solidFill>
                <a:latin typeface="Cairo"/>
                <a:ea typeface="Cairo"/>
                <a:cs typeface="Cairo"/>
                <a:sym typeface="Cairo"/>
              </a:rPr>
              <a:t>Assigning a dictionary to map the city names' to the corresponding file name path in the file system to access later within the code.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User Questions</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324" name="Google Shape;324;p44"/>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325" name="Google Shape;325;p44"/>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26" name="Google Shape;326;p44"/>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27" name="Google Shape;327;p44"/>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328" name="Google Shape;328;p44"/>
          <p:cNvSpPr/>
          <p:nvPr/>
        </p:nvSpPr>
        <p:spPr>
          <a:xfrm>
            <a:off x="6050336" y="1093925"/>
            <a:ext cx="2702538" cy="1174716"/>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Cairo"/>
                <a:ea typeface="Cairo"/>
                <a:cs typeface="Cairo"/>
                <a:sym typeface="Cairo"/>
              </a:rPr>
              <a:t>Outputs :</a:t>
            </a:r>
            <a:endParaRPr b="1" i="0" sz="1400" u="none" cap="none" strike="noStrike">
              <a:solidFill>
                <a:srgbClr val="000000"/>
              </a:solidFill>
              <a:latin typeface="Cairo"/>
              <a:ea typeface="Cairo"/>
              <a:cs typeface="Cairo"/>
              <a:sym typeface="Cairo"/>
            </a:endParaRPr>
          </a:p>
          <a:p>
            <a:pPr indent="0" lvl="0" marL="0" marR="0" rtl="0" algn="l">
              <a:lnSpc>
                <a:spcPct val="100000"/>
              </a:lnSpc>
              <a:spcBef>
                <a:spcPts val="1000"/>
              </a:spcBef>
              <a:spcAft>
                <a:spcPts val="0"/>
              </a:spcAft>
              <a:buNone/>
            </a:pPr>
            <a:r>
              <a:rPr b="0" i="0" lang="en" sz="1200" u="none" cap="none" strike="noStrike">
                <a:solidFill>
                  <a:srgbClr val="000000"/>
                </a:solidFill>
                <a:latin typeface="Cairo"/>
                <a:ea typeface="Cairo"/>
                <a:cs typeface="Cairo"/>
                <a:sym typeface="Cairo"/>
              </a:rPr>
              <a:t>Interactive script that answers questions about the dataset</a:t>
            </a:r>
            <a:endParaRPr b="0" i="0" sz="1200" u="none" cap="none" strike="noStrike">
              <a:solidFill>
                <a:srgbClr val="000000"/>
              </a:solidFill>
              <a:highlight>
                <a:srgbClr val="F3F3F3"/>
              </a:highlight>
              <a:latin typeface="Cairo"/>
              <a:ea typeface="Cairo"/>
              <a:cs typeface="Cairo"/>
              <a:sym typeface="Cairo"/>
            </a:endParaRPr>
          </a:p>
        </p:txBody>
      </p:sp>
      <p:sp>
        <p:nvSpPr>
          <p:cNvPr id="329" name="Google Shape;329;p44"/>
          <p:cNvSpPr/>
          <p:nvPr/>
        </p:nvSpPr>
        <p:spPr>
          <a:xfrm>
            <a:off x="-125" y="1116463"/>
            <a:ext cx="3304256" cy="1146958"/>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b="1" i="0" lang="en" sz="1400" u="none" cap="none" strike="noStrike">
                <a:solidFill>
                  <a:srgbClr val="000000"/>
                </a:solidFill>
                <a:latin typeface="Cairo"/>
                <a:ea typeface="Cairo"/>
                <a:cs typeface="Cairo"/>
                <a:sym typeface="Cairo"/>
              </a:rPr>
              <a:t>Inputs:</a:t>
            </a:r>
            <a:endParaRPr b="0" i="0" sz="1200" u="none" cap="none" strike="noStrike">
              <a:solidFill>
                <a:srgbClr val="000000"/>
              </a:solidFill>
              <a:latin typeface="Cairo"/>
              <a:ea typeface="Cairo"/>
              <a:cs typeface="Cairo"/>
              <a:sym typeface="Cairo"/>
            </a:endParaRPr>
          </a:p>
          <a:p>
            <a:pPr indent="0" lvl="0" marL="0" marR="0" rtl="0" algn="l">
              <a:lnSpc>
                <a:spcPct val="100000"/>
              </a:lnSpc>
              <a:spcBef>
                <a:spcPts val="0"/>
              </a:spcBef>
              <a:spcAft>
                <a:spcPts val="0"/>
              </a:spcAft>
              <a:buNone/>
            </a:pPr>
            <a:r>
              <a:rPr b="0" i="0" lang="en" sz="1200" u="none" cap="none" strike="noStrike">
                <a:solidFill>
                  <a:srgbClr val="000000"/>
                </a:solidFill>
                <a:latin typeface="Cairo"/>
                <a:ea typeface="Cairo"/>
                <a:cs typeface="Cairo"/>
                <a:sym typeface="Cairo"/>
              </a:rPr>
              <a:t>Raw input (City - Timeframe - </a:t>
            </a:r>
            <a:r>
              <a:rPr b="0" i="0" lang="en" sz="1100" u="none" cap="none" strike="noStrike">
                <a:solidFill>
                  <a:srgbClr val="000000"/>
                </a:solidFill>
                <a:latin typeface="Cairo"/>
                <a:ea typeface="Cairo"/>
                <a:cs typeface="Cairo"/>
                <a:sym typeface="Cairo"/>
              </a:rPr>
              <a:t>Which month /Which day</a:t>
            </a:r>
            <a:r>
              <a:rPr b="0" i="0" lang="en" sz="1200" u="none" cap="none" strike="noStrike">
                <a:solidFill>
                  <a:srgbClr val="000000"/>
                </a:solidFill>
                <a:latin typeface="Cairo"/>
                <a:ea typeface="Cairo"/>
                <a:cs typeface="Cairo"/>
                <a:sym typeface="Cairo"/>
              </a:rPr>
              <a:t>)</a:t>
            </a:r>
            <a:endParaRPr b="0" i="0" sz="1200" u="none" cap="none" strike="noStrike">
              <a:solidFill>
                <a:srgbClr val="000000"/>
              </a:solidFill>
              <a:latin typeface="Cairo"/>
              <a:ea typeface="Cairo"/>
              <a:cs typeface="Cairo"/>
              <a:sym typeface="Cairo"/>
            </a:endParaRPr>
          </a:p>
        </p:txBody>
      </p:sp>
      <p:sp>
        <p:nvSpPr>
          <p:cNvPr id="330" name="Google Shape;330;p44"/>
          <p:cNvSpPr/>
          <p:nvPr/>
        </p:nvSpPr>
        <p:spPr>
          <a:xfrm>
            <a:off x="3297231" y="1108520"/>
            <a:ext cx="2566404" cy="1238220"/>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bikeshare.py</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ctr">
              <a:lnSpc>
                <a:spcPct val="100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(get_filter())</a:t>
            </a:r>
            <a:endParaRPr b="0" i="0" sz="1400" u="none" cap="none" strike="noStrike">
              <a:solidFill>
                <a:srgbClr val="000000"/>
              </a:solidFill>
              <a:latin typeface="Arial"/>
              <a:ea typeface="Arial"/>
              <a:cs typeface="Arial"/>
              <a:sym typeface="Arial"/>
            </a:endParaRPr>
          </a:p>
        </p:txBody>
      </p:sp>
      <p:sp>
        <p:nvSpPr>
          <p:cNvPr id="331" name="Google Shape;331;p44"/>
          <p:cNvSpPr txBox="1"/>
          <p:nvPr/>
        </p:nvSpPr>
        <p:spPr>
          <a:xfrm>
            <a:off x="446575" y="2348025"/>
            <a:ext cx="8385600" cy="2043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i="0" lang="en" sz="1600" u="none" cap="none" strike="noStrike">
                <a:solidFill>
                  <a:srgbClr val="99CA45"/>
                </a:solidFill>
                <a:latin typeface="Cairo"/>
                <a:ea typeface="Cairo"/>
                <a:cs typeface="Cairo"/>
                <a:sym typeface="Cairo"/>
              </a:rPr>
              <a:t>There are four questions that user should response:</a:t>
            </a:r>
            <a:endParaRPr b="1" i="0" sz="1600" u="none" cap="none" strike="noStrike">
              <a:solidFill>
                <a:srgbClr val="99CA45"/>
              </a:solidFill>
              <a:latin typeface="Cairo"/>
              <a:ea typeface="Cairo"/>
              <a:cs typeface="Cairo"/>
              <a:sym typeface="Cairo"/>
            </a:endParaRPr>
          </a:p>
          <a:p>
            <a:pPr indent="-314325" lvl="0" marL="457200" marR="0" rtl="0" algn="l">
              <a:lnSpc>
                <a:spcPct val="115000"/>
              </a:lnSpc>
              <a:spcBef>
                <a:spcPts val="0"/>
              </a:spcBef>
              <a:spcAft>
                <a:spcPts val="0"/>
              </a:spcAft>
              <a:buClr>
                <a:srgbClr val="000000"/>
              </a:buClr>
              <a:buSzPts val="1350"/>
              <a:buFont typeface="Cairo"/>
              <a:buAutoNum type="arabicPeriod"/>
            </a:pPr>
            <a:r>
              <a:rPr b="1" i="0" lang="en" sz="1350" u="none" cap="none" strike="noStrike">
                <a:solidFill>
                  <a:srgbClr val="000000"/>
                </a:solidFill>
                <a:highlight>
                  <a:srgbClr val="FFFFFF"/>
                </a:highlight>
                <a:latin typeface="Cairo"/>
                <a:ea typeface="Cairo"/>
                <a:cs typeface="Cairo"/>
                <a:sym typeface="Cairo"/>
              </a:rPr>
              <a:t>The City input</a:t>
            </a:r>
            <a:r>
              <a:rPr b="0" i="0" lang="en" sz="1350" u="none" cap="none" strike="noStrike">
                <a:solidFill>
                  <a:srgbClr val="000000"/>
                </a:solidFill>
                <a:highlight>
                  <a:srgbClr val="FFFFFF"/>
                </a:highlight>
                <a:latin typeface="Cairo"/>
                <a:ea typeface="Cairo"/>
                <a:cs typeface="Cairo"/>
                <a:sym typeface="Cairo"/>
              </a:rPr>
              <a:t>: Would you like to see data for Chicago, New York, or Washington?</a:t>
            </a:r>
            <a:endParaRPr b="1" i="0" sz="1350" u="none" cap="none" strike="noStrike">
              <a:solidFill>
                <a:srgbClr val="000000"/>
              </a:solidFill>
              <a:highlight>
                <a:srgbClr val="CCCCCC"/>
              </a:highlight>
              <a:latin typeface="Cairo"/>
              <a:ea typeface="Cairo"/>
              <a:cs typeface="Cairo"/>
              <a:sym typeface="Cairo"/>
            </a:endParaRPr>
          </a:p>
          <a:p>
            <a:pPr indent="-314325" lvl="0" marL="457200" marR="0" rtl="0" algn="l">
              <a:lnSpc>
                <a:spcPct val="115000"/>
              </a:lnSpc>
              <a:spcBef>
                <a:spcPts val="0"/>
              </a:spcBef>
              <a:spcAft>
                <a:spcPts val="0"/>
              </a:spcAft>
              <a:buClr>
                <a:srgbClr val="000000"/>
              </a:buClr>
              <a:buSzPts val="1350"/>
              <a:buFont typeface="Cairo"/>
              <a:buAutoNum type="arabicPeriod"/>
            </a:pPr>
            <a:r>
              <a:rPr b="1" i="0" lang="en" sz="1350" u="none" cap="none" strike="noStrike">
                <a:solidFill>
                  <a:srgbClr val="000000"/>
                </a:solidFill>
                <a:highlight>
                  <a:srgbClr val="FFFFFF"/>
                </a:highlight>
                <a:latin typeface="Cairo"/>
                <a:ea typeface="Cairo"/>
                <a:cs typeface="Cairo"/>
                <a:sym typeface="Cairo"/>
              </a:rPr>
              <a:t>TimeFrame input:</a:t>
            </a:r>
            <a:r>
              <a:rPr b="0" i="0" lang="en" sz="1350" u="none" cap="none" strike="noStrike">
                <a:solidFill>
                  <a:srgbClr val="000000"/>
                </a:solidFill>
                <a:highlight>
                  <a:srgbClr val="FFFFFF"/>
                </a:highlight>
                <a:latin typeface="Cairo"/>
                <a:ea typeface="Cairo"/>
                <a:cs typeface="Cairo"/>
                <a:sym typeface="Cairo"/>
              </a:rPr>
              <a:t> Would you like to filter the data by month, day, or not at all?</a:t>
            </a:r>
            <a:endParaRPr b="0" i="0" sz="1350" u="none" cap="none" strike="noStrike">
              <a:solidFill>
                <a:srgbClr val="000000"/>
              </a:solidFill>
              <a:highlight>
                <a:srgbClr val="FFFFFF"/>
              </a:highlight>
              <a:latin typeface="Cairo"/>
              <a:ea typeface="Cairo"/>
              <a:cs typeface="Cairo"/>
              <a:sym typeface="Cairo"/>
            </a:endParaRPr>
          </a:p>
          <a:p>
            <a:pPr indent="-320675" lvl="0" marL="457200" marR="0" rtl="0" algn="l">
              <a:lnSpc>
                <a:spcPct val="115000"/>
              </a:lnSpc>
              <a:spcBef>
                <a:spcPts val="0"/>
              </a:spcBef>
              <a:spcAft>
                <a:spcPts val="0"/>
              </a:spcAft>
              <a:buClr>
                <a:srgbClr val="000000"/>
              </a:buClr>
              <a:buSzPts val="1450"/>
              <a:buFont typeface="Cairo"/>
              <a:buAutoNum type="arabicPeriod"/>
            </a:pPr>
            <a:r>
              <a:rPr b="1" i="0" lang="en" sz="1350" u="none" cap="none" strike="noStrike">
                <a:solidFill>
                  <a:srgbClr val="000000"/>
                </a:solidFill>
                <a:highlight>
                  <a:srgbClr val="FFFFFF"/>
                </a:highlight>
                <a:latin typeface="Cairo"/>
                <a:ea typeface="Cairo"/>
                <a:cs typeface="Cairo"/>
                <a:sym typeface="Cairo"/>
              </a:rPr>
              <a:t>Month input </a:t>
            </a:r>
            <a:r>
              <a:rPr b="1" i="0" lang="en" sz="1050" u="none" cap="none" strike="noStrike">
                <a:solidFill>
                  <a:srgbClr val="FF0000"/>
                </a:solidFill>
                <a:highlight>
                  <a:srgbClr val="FFFFFF"/>
                </a:highlight>
                <a:latin typeface="Cairo"/>
                <a:ea typeface="Cairo"/>
                <a:cs typeface="Cairo"/>
                <a:sym typeface="Cairo"/>
              </a:rPr>
              <a:t>(If they chose month)</a:t>
            </a:r>
            <a:r>
              <a:rPr b="1" i="0" lang="en" sz="1350" u="none" cap="none" strike="noStrike">
                <a:solidFill>
                  <a:srgbClr val="000000"/>
                </a:solidFill>
                <a:highlight>
                  <a:srgbClr val="FFFFFF"/>
                </a:highlight>
                <a:latin typeface="Cairo"/>
                <a:ea typeface="Cairo"/>
                <a:cs typeface="Cairo"/>
                <a:sym typeface="Cairo"/>
              </a:rPr>
              <a:t>:</a:t>
            </a:r>
            <a:r>
              <a:rPr b="0" i="0" lang="en" sz="1450" u="none" cap="none" strike="noStrike">
                <a:solidFill>
                  <a:srgbClr val="000000"/>
                </a:solidFill>
                <a:highlight>
                  <a:srgbClr val="FFFFFF"/>
                </a:highlight>
                <a:latin typeface="Arial"/>
                <a:ea typeface="Arial"/>
                <a:cs typeface="Arial"/>
                <a:sym typeface="Arial"/>
              </a:rPr>
              <a:t> </a:t>
            </a:r>
            <a:r>
              <a:rPr b="0" i="0" lang="en" sz="1350" u="none" cap="none" strike="noStrike">
                <a:solidFill>
                  <a:srgbClr val="000000"/>
                </a:solidFill>
                <a:highlight>
                  <a:srgbClr val="FFFFFF"/>
                </a:highlight>
                <a:latin typeface="Cairo"/>
                <a:ea typeface="Cairo"/>
                <a:cs typeface="Cairo"/>
                <a:sym typeface="Cairo"/>
              </a:rPr>
              <a:t>Which month - January, February, March, April, May, or June?</a:t>
            </a:r>
            <a:endParaRPr b="0" i="0" sz="1350" u="none" cap="none" strike="noStrike">
              <a:solidFill>
                <a:srgbClr val="000000"/>
              </a:solidFill>
              <a:highlight>
                <a:srgbClr val="FFFFFF"/>
              </a:highlight>
              <a:latin typeface="Cairo"/>
              <a:ea typeface="Cairo"/>
              <a:cs typeface="Cairo"/>
              <a:sym typeface="Cairo"/>
            </a:endParaRPr>
          </a:p>
          <a:p>
            <a:pPr indent="-320675" lvl="0" marL="457200" marR="0" rtl="0" algn="l">
              <a:lnSpc>
                <a:spcPct val="115000"/>
              </a:lnSpc>
              <a:spcBef>
                <a:spcPts val="0"/>
              </a:spcBef>
              <a:spcAft>
                <a:spcPts val="0"/>
              </a:spcAft>
              <a:buClr>
                <a:srgbClr val="000000"/>
              </a:buClr>
              <a:buSzPts val="1450"/>
              <a:buFont typeface="Cairo"/>
              <a:buAutoNum type="arabicPeriod"/>
            </a:pPr>
            <a:r>
              <a:rPr b="1" i="0" lang="en" sz="1350" u="none" cap="none" strike="noStrike">
                <a:solidFill>
                  <a:srgbClr val="000000"/>
                </a:solidFill>
                <a:highlight>
                  <a:srgbClr val="FFFFFF"/>
                </a:highlight>
                <a:latin typeface="Cairo"/>
                <a:ea typeface="Cairo"/>
                <a:cs typeface="Cairo"/>
                <a:sym typeface="Cairo"/>
              </a:rPr>
              <a:t>Day input </a:t>
            </a:r>
            <a:r>
              <a:rPr b="1" i="0" lang="en" sz="1050" u="none" cap="none" strike="noStrike">
                <a:solidFill>
                  <a:srgbClr val="FF0000"/>
                </a:solidFill>
                <a:highlight>
                  <a:srgbClr val="FFFFFF"/>
                </a:highlight>
                <a:latin typeface="Cairo"/>
                <a:ea typeface="Cairo"/>
                <a:cs typeface="Cairo"/>
                <a:sym typeface="Cairo"/>
              </a:rPr>
              <a:t>(If they chose day):</a:t>
            </a:r>
            <a:r>
              <a:rPr b="0" i="0" lang="en" sz="1350" u="none" cap="none" strike="noStrike">
                <a:solidFill>
                  <a:srgbClr val="000000"/>
                </a:solidFill>
                <a:highlight>
                  <a:srgbClr val="FFFFFF"/>
                </a:highlight>
                <a:latin typeface="Cairo"/>
                <a:ea typeface="Cairo"/>
                <a:cs typeface="Cairo"/>
                <a:sym typeface="Cairo"/>
              </a:rPr>
              <a:t> Which day - Monday, Tuesday, Wednesday, Thursday, Friday, Saturday, or Sunday?</a:t>
            </a:r>
            <a:endParaRPr b="0" i="0" sz="1350" u="none" cap="none" strike="noStrike">
              <a:solidFill>
                <a:srgbClr val="000000"/>
              </a:solidFill>
              <a:highlight>
                <a:srgbClr val="FFFFFF"/>
              </a:highlight>
              <a:latin typeface="Cairo"/>
              <a:ea typeface="Cairo"/>
              <a:cs typeface="Cairo"/>
              <a:sym typeface="Cair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45"/>
          <p:cNvSpPr txBox="1"/>
          <p:nvPr>
            <p:ph type="title"/>
          </p:nvPr>
        </p:nvSpPr>
        <p:spPr>
          <a:xfrm>
            <a:off x="311700" y="1333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Algorithm </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337" name="Google Shape;337;p45"/>
          <p:cNvCxnSpPr/>
          <p:nvPr/>
        </p:nvCxnSpPr>
        <p:spPr>
          <a:xfrm>
            <a:off x="340475" y="590550"/>
            <a:ext cx="789600" cy="0"/>
          </a:xfrm>
          <a:prstGeom prst="straightConnector1">
            <a:avLst/>
          </a:prstGeom>
          <a:noFill/>
          <a:ln cap="flat" cmpd="sng" w="38100">
            <a:solidFill>
              <a:srgbClr val="99CA45"/>
            </a:solidFill>
            <a:prstDash val="solid"/>
            <a:round/>
            <a:headEnd len="sm" w="sm" type="none"/>
            <a:tailEnd len="sm" w="sm" type="none"/>
          </a:ln>
        </p:spPr>
      </p:cxnSp>
      <p:sp>
        <p:nvSpPr>
          <p:cNvPr id="338" name="Google Shape;338;p45"/>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45"/>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40" name="Google Shape;340;p45"/>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341" name="Google Shape;341;p45"/>
          <p:cNvSpPr txBox="1"/>
          <p:nvPr/>
        </p:nvSpPr>
        <p:spPr>
          <a:xfrm>
            <a:off x="453600" y="752475"/>
            <a:ext cx="8385600" cy="3617651"/>
          </a:xfrm>
          <a:prstGeom prst="rect">
            <a:avLst/>
          </a:prstGeom>
          <a:solidFill>
            <a:schemeClr val="lt1"/>
          </a:solidFill>
          <a:ln cap="flat" cmpd="sng" w="9525">
            <a:solidFill>
              <a:srgbClr val="D8D8D8"/>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def get_filters(df):</a:t>
            </a:r>
            <a:endParaRPr/>
          </a:p>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month, day == “all”, “all”</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cities = list of available cities</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months = list of first six months</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days = list of all week days</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city = get user input</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while city not in cities:</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city = get a valid input from user</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filter = get input if user wants to filter data</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if filter == ‘month’ or filter == “all”:</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month = get month input</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while month not in months:</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month = get month input</a:t>
            </a:r>
            <a:endParaRPr b="1" i="0" sz="14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a:t>
            </a:r>
            <a:endParaRPr/>
          </a:p>
          <a:p>
            <a:pPr indent="0" lvl="0" marL="0" marR="0" rtl="0" algn="l">
              <a:lnSpc>
                <a:spcPct val="115000"/>
              </a:lnSpc>
              <a:spcBef>
                <a:spcPts val="0"/>
              </a:spcBef>
              <a:spcAft>
                <a:spcPts val="0"/>
              </a:spcAft>
              <a:buNone/>
            </a:pPr>
            <a:r>
              <a:t/>
            </a:r>
            <a:endParaRPr b="1" i="0" sz="1600" u="none" cap="none" strike="noStrike">
              <a:solidFill>
                <a:schemeClr val="dk1"/>
              </a:solidFill>
              <a:latin typeface="Courier New"/>
              <a:ea typeface="Courier New"/>
              <a:cs typeface="Courier New"/>
              <a:sym typeface="Courier New"/>
            </a:endParaRPr>
          </a:p>
          <a:p>
            <a:pPr indent="0" lvl="0" marL="0" marR="0" rtl="0" algn="l">
              <a:lnSpc>
                <a:spcPct val="115000"/>
              </a:lnSpc>
              <a:spcBef>
                <a:spcPts val="0"/>
              </a:spcBef>
              <a:spcAft>
                <a:spcPts val="0"/>
              </a:spcAft>
              <a:buNone/>
            </a:pPr>
            <a:r>
              <a:t/>
            </a:r>
            <a:endParaRPr b="1" i="0" sz="1600" u="none" cap="none" strike="noStrike">
              <a:solidFill>
                <a:srgbClr val="99CA45"/>
              </a:solidFill>
              <a:latin typeface="Cairo"/>
              <a:ea typeface="Cairo"/>
              <a:cs typeface="Cairo"/>
              <a:sym typeface="Cair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46"/>
          <p:cNvSpPr txBox="1"/>
          <p:nvPr>
            <p:ph type="title"/>
          </p:nvPr>
        </p:nvSpPr>
        <p:spPr>
          <a:xfrm>
            <a:off x="311700" y="133350"/>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Algorithm </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347" name="Google Shape;347;p46"/>
          <p:cNvCxnSpPr/>
          <p:nvPr/>
        </p:nvCxnSpPr>
        <p:spPr>
          <a:xfrm>
            <a:off x="340475" y="590550"/>
            <a:ext cx="789600" cy="0"/>
          </a:xfrm>
          <a:prstGeom prst="straightConnector1">
            <a:avLst/>
          </a:prstGeom>
          <a:noFill/>
          <a:ln cap="flat" cmpd="sng" w="38100">
            <a:solidFill>
              <a:srgbClr val="99CA45"/>
            </a:solidFill>
            <a:prstDash val="solid"/>
            <a:round/>
            <a:headEnd len="sm" w="sm" type="none"/>
            <a:tailEnd len="sm" w="sm" type="none"/>
          </a:ln>
        </p:spPr>
      </p:cxnSp>
      <p:sp>
        <p:nvSpPr>
          <p:cNvPr id="348" name="Google Shape;348;p46"/>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46"/>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50" name="Google Shape;350;p46"/>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351" name="Google Shape;351;p46"/>
          <p:cNvSpPr txBox="1"/>
          <p:nvPr/>
        </p:nvSpPr>
        <p:spPr>
          <a:xfrm>
            <a:off x="453600" y="752475"/>
            <a:ext cx="8385600" cy="1971675"/>
          </a:xfrm>
          <a:prstGeom prst="rect">
            <a:avLst/>
          </a:prstGeom>
          <a:solidFill>
            <a:schemeClr val="lt1"/>
          </a:solidFill>
          <a:ln cap="flat" cmpd="sng" w="9525">
            <a:solidFill>
              <a:srgbClr val="D8D8D8"/>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def get_filters(df):</a:t>
            </a:r>
            <a:endParaRPr/>
          </a:p>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a:t>
            </a:r>
            <a:endParaRPr/>
          </a:p>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if filter == “day” or filter ==“all”:</a:t>
            </a:r>
            <a:endParaRPr/>
          </a:p>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day = get day input</a:t>
            </a:r>
            <a:endParaRPr/>
          </a:p>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while day not in days:</a:t>
            </a:r>
            <a:endParaRPr/>
          </a:p>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day = get a valid input</a:t>
            </a:r>
            <a:endParaRPr/>
          </a:p>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return (city, month, day)	</a:t>
            </a:r>
            <a:endParaRPr b="1" i="0" sz="14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a:t>
            </a:r>
            <a:endParaRPr/>
          </a:p>
          <a:p>
            <a:pPr indent="0" lvl="0" marL="0" marR="0" rtl="0" algn="l">
              <a:lnSpc>
                <a:spcPct val="115000"/>
              </a:lnSpc>
              <a:spcBef>
                <a:spcPts val="0"/>
              </a:spcBef>
              <a:spcAft>
                <a:spcPts val="0"/>
              </a:spcAft>
              <a:buNone/>
            </a:pPr>
            <a:r>
              <a:t/>
            </a:r>
            <a:endParaRPr b="1" i="0" sz="1600" u="none" cap="none" strike="noStrike">
              <a:solidFill>
                <a:schemeClr val="dk1"/>
              </a:solidFill>
              <a:latin typeface="Courier New"/>
              <a:ea typeface="Courier New"/>
              <a:cs typeface="Courier New"/>
              <a:sym typeface="Courier New"/>
            </a:endParaRPr>
          </a:p>
          <a:p>
            <a:pPr indent="0" lvl="0" marL="0" marR="0" rtl="0" algn="l">
              <a:lnSpc>
                <a:spcPct val="115000"/>
              </a:lnSpc>
              <a:spcBef>
                <a:spcPts val="0"/>
              </a:spcBef>
              <a:spcAft>
                <a:spcPts val="0"/>
              </a:spcAft>
              <a:buNone/>
            </a:pPr>
            <a:r>
              <a:t/>
            </a:r>
            <a:endParaRPr b="1" i="0" sz="1600" u="none" cap="none" strike="noStrike">
              <a:solidFill>
                <a:srgbClr val="99CA45"/>
              </a:solidFill>
              <a:latin typeface="Cairo"/>
              <a:ea typeface="Cairo"/>
              <a:cs typeface="Cairo"/>
              <a:sym typeface="Cairo"/>
            </a:endParaRPr>
          </a:p>
        </p:txBody>
      </p:sp>
      <p:sp>
        <p:nvSpPr>
          <p:cNvPr id="352" name="Google Shape;352;p46"/>
          <p:cNvSpPr txBox="1"/>
          <p:nvPr/>
        </p:nvSpPr>
        <p:spPr>
          <a:xfrm>
            <a:off x="446575" y="2805225"/>
            <a:ext cx="8385600" cy="1671525"/>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 sz="1600" u="none" cap="none" strike="noStrike">
                <a:solidFill>
                  <a:srgbClr val="99CA45"/>
                </a:solidFill>
                <a:latin typeface="Cairo"/>
                <a:ea typeface="Cairo"/>
                <a:cs typeface="Cairo"/>
                <a:sym typeface="Cairo"/>
              </a:rPr>
              <a:t>Remember:</a:t>
            </a:r>
            <a:endParaRPr b="1" i="0" sz="1600" u="none" cap="none" strike="noStrike">
              <a:solidFill>
                <a:srgbClr val="99CA45"/>
              </a:solidFill>
              <a:latin typeface="Cairo"/>
              <a:ea typeface="Cairo"/>
              <a:cs typeface="Cairo"/>
              <a:sym typeface="Cairo"/>
            </a:endParaRPr>
          </a:p>
          <a:p>
            <a:pPr indent="0" lvl="0" marL="0" marR="0" rtl="0" algn="l">
              <a:lnSpc>
                <a:spcPct val="115000"/>
              </a:lnSpc>
              <a:spcBef>
                <a:spcPts val="0"/>
              </a:spcBef>
              <a:spcAft>
                <a:spcPts val="0"/>
              </a:spcAft>
              <a:buClr>
                <a:srgbClr val="000000"/>
              </a:buClr>
              <a:buSzPts val="1350"/>
              <a:buFont typeface="Arial"/>
              <a:buNone/>
            </a:pPr>
            <a:r>
              <a:rPr b="0" i="0" lang="en" sz="1350" u="none" cap="none" strike="noStrike">
                <a:solidFill>
                  <a:schemeClr val="dk1"/>
                </a:solidFill>
                <a:highlight>
                  <a:srgbClr val="FFFFFF"/>
                </a:highlight>
                <a:latin typeface="Cairo"/>
                <a:ea typeface="Cairo"/>
                <a:cs typeface="Cairo"/>
                <a:sym typeface="Cairo"/>
              </a:rPr>
              <a:t>Any time you ask users for input, there is a chance they </a:t>
            </a:r>
            <a:r>
              <a:rPr b="1" i="0" lang="en" sz="1350" u="none" cap="none" strike="noStrike">
                <a:solidFill>
                  <a:srgbClr val="FF0000"/>
                </a:solidFill>
                <a:highlight>
                  <a:srgbClr val="FFFFFF"/>
                </a:highlight>
                <a:latin typeface="Cairo"/>
                <a:ea typeface="Cairo"/>
                <a:cs typeface="Cairo"/>
                <a:sym typeface="Cairo"/>
              </a:rPr>
              <a:t>may not enter what you expect</a:t>
            </a:r>
            <a:r>
              <a:rPr b="0" i="0" lang="en" sz="1350" u="none" cap="none" strike="noStrike">
                <a:solidFill>
                  <a:schemeClr val="dk1"/>
                </a:solidFill>
                <a:highlight>
                  <a:srgbClr val="FFFFFF"/>
                </a:highlight>
                <a:latin typeface="Cairo"/>
                <a:ea typeface="Cairo"/>
                <a:cs typeface="Cairo"/>
                <a:sym typeface="Cairo"/>
              </a:rPr>
              <a:t>, so your code should </a:t>
            </a:r>
            <a:r>
              <a:rPr b="1" i="0" lang="en" sz="1350" u="none" cap="none" strike="noStrike">
                <a:solidFill>
                  <a:srgbClr val="4A86E8"/>
                </a:solidFill>
                <a:highlight>
                  <a:srgbClr val="FFFFFF"/>
                </a:highlight>
                <a:latin typeface="Cairo"/>
                <a:ea typeface="Cairo"/>
                <a:cs typeface="Cairo"/>
                <a:sym typeface="Cairo"/>
              </a:rPr>
              <a:t>handle unexpected input well without failing</a:t>
            </a:r>
            <a:r>
              <a:rPr b="0" i="0" lang="en" sz="1350" u="none" cap="none" strike="noStrike">
                <a:solidFill>
                  <a:schemeClr val="dk1"/>
                </a:solidFill>
                <a:highlight>
                  <a:srgbClr val="FFFFFF"/>
                </a:highlight>
                <a:latin typeface="Cairo"/>
                <a:ea typeface="Cairo"/>
                <a:cs typeface="Cairo"/>
                <a:sym typeface="Cairo"/>
              </a:rPr>
              <a:t>. You need to </a:t>
            </a:r>
            <a:r>
              <a:rPr b="1" i="0" lang="en" sz="1350" u="none" cap="none" strike="noStrike">
                <a:solidFill>
                  <a:schemeClr val="dk1"/>
                </a:solidFill>
                <a:highlight>
                  <a:srgbClr val="FFFFFF"/>
                </a:highlight>
                <a:latin typeface="Cairo"/>
                <a:ea typeface="Cairo"/>
                <a:cs typeface="Cairo"/>
                <a:sym typeface="Cairo"/>
              </a:rPr>
              <a:t>anticipate raw input errors</a:t>
            </a:r>
            <a:r>
              <a:rPr b="0" i="0" lang="en" sz="1350" u="none" cap="none" strike="noStrike">
                <a:solidFill>
                  <a:schemeClr val="dk1"/>
                </a:solidFill>
                <a:highlight>
                  <a:srgbClr val="FFFFFF"/>
                </a:highlight>
                <a:latin typeface="Cairo"/>
                <a:ea typeface="Cairo"/>
                <a:cs typeface="Cairo"/>
                <a:sym typeface="Cairo"/>
              </a:rPr>
              <a:t> like:</a:t>
            </a:r>
            <a:endParaRPr b="0" i="0" sz="1350" u="none" cap="none" strike="noStrike">
              <a:solidFill>
                <a:schemeClr val="dk1"/>
              </a:solidFill>
              <a:highlight>
                <a:srgbClr val="FFFFFF"/>
              </a:highlight>
              <a:latin typeface="Cairo"/>
              <a:ea typeface="Cairo"/>
              <a:cs typeface="Cairo"/>
              <a:sym typeface="Cairo"/>
            </a:endParaRPr>
          </a:p>
          <a:p>
            <a:pPr indent="-314325" lvl="0" marL="457200" marR="0" rtl="0" algn="l">
              <a:lnSpc>
                <a:spcPct val="150000"/>
              </a:lnSpc>
              <a:spcBef>
                <a:spcPts val="0"/>
              </a:spcBef>
              <a:spcAft>
                <a:spcPts val="0"/>
              </a:spcAft>
              <a:buClr>
                <a:schemeClr val="dk1"/>
              </a:buClr>
              <a:buSzPts val="1350"/>
              <a:buFont typeface="Cairo"/>
              <a:buAutoNum type="arabicPeriod"/>
            </a:pPr>
            <a:r>
              <a:rPr b="0" i="0" lang="en" sz="1350" u="none" cap="none" strike="noStrike">
                <a:solidFill>
                  <a:schemeClr val="dk1"/>
                </a:solidFill>
                <a:highlight>
                  <a:srgbClr val="FFFFFF"/>
                </a:highlight>
                <a:latin typeface="Cairo"/>
                <a:ea typeface="Cairo"/>
                <a:cs typeface="Cairo"/>
                <a:sym typeface="Cairo"/>
              </a:rPr>
              <a:t>Using improper upper or lower case </a:t>
            </a:r>
            <a:endParaRPr b="0" i="0" sz="1350" u="none" cap="none" strike="noStrike">
              <a:solidFill>
                <a:schemeClr val="dk1"/>
              </a:solidFill>
              <a:highlight>
                <a:srgbClr val="FFFFFF"/>
              </a:highlight>
              <a:latin typeface="Cairo"/>
              <a:ea typeface="Cairo"/>
              <a:cs typeface="Cairo"/>
              <a:sym typeface="Cairo"/>
            </a:endParaRPr>
          </a:p>
          <a:p>
            <a:pPr indent="-314325" lvl="0" marL="457200" marR="0" rtl="0" algn="l">
              <a:lnSpc>
                <a:spcPct val="115000"/>
              </a:lnSpc>
              <a:spcBef>
                <a:spcPts val="0"/>
              </a:spcBef>
              <a:spcAft>
                <a:spcPts val="0"/>
              </a:spcAft>
              <a:buClr>
                <a:schemeClr val="dk1"/>
              </a:buClr>
              <a:buSzPts val="1350"/>
              <a:buFont typeface="Cairo"/>
              <a:buAutoNum type="arabicPeriod"/>
            </a:pPr>
            <a:r>
              <a:rPr b="0" i="0" lang="en" sz="1350" u="none" cap="none" strike="noStrike">
                <a:solidFill>
                  <a:schemeClr val="dk1"/>
                </a:solidFill>
                <a:highlight>
                  <a:srgbClr val="FFFFFF"/>
                </a:highlight>
                <a:latin typeface="Cairo"/>
                <a:ea typeface="Cairo"/>
                <a:cs typeface="Cairo"/>
                <a:sym typeface="Cairo"/>
              </a:rPr>
              <a:t>Users misunderstanding what you are expecting.</a:t>
            </a:r>
            <a:endParaRPr b="0" i="0" sz="1350" u="none" cap="none" strike="noStrike">
              <a:solidFill>
                <a:schemeClr val="dk1"/>
              </a:solidFill>
              <a:highlight>
                <a:srgbClr val="FFFFFF"/>
              </a:highlight>
              <a:latin typeface="Cairo"/>
              <a:ea typeface="Cairo"/>
              <a:cs typeface="Cairo"/>
              <a:sym typeface="Cair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Interactive Experience</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358" name="Google Shape;358;p47"/>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359" name="Google Shape;359;p47"/>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60" name="Google Shape;360;p47"/>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61" name="Google Shape;361;p47"/>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362" name="Google Shape;362;p47"/>
          <p:cNvSpPr/>
          <p:nvPr/>
        </p:nvSpPr>
        <p:spPr>
          <a:xfrm>
            <a:off x="6050336" y="1093925"/>
            <a:ext cx="2702538" cy="1174716"/>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Cairo"/>
                <a:ea typeface="Cairo"/>
                <a:cs typeface="Cairo"/>
                <a:sym typeface="Cairo"/>
              </a:rPr>
              <a:t>Outputs :</a:t>
            </a:r>
            <a:endParaRPr b="1" i="0" sz="1400" u="none" cap="none" strike="noStrike">
              <a:solidFill>
                <a:srgbClr val="000000"/>
              </a:solidFill>
              <a:latin typeface="Cairo"/>
              <a:ea typeface="Cairo"/>
              <a:cs typeface="Cairo"/>
              <a:sym typeface="Cairo"/>
            </a:endParaRPr>
          </a:p>
          <a:p>
            <a:pPr indent="0" lvl="0" marL="0" marR="0" rtl="0" algn="l">
              <a:lnSpc>
                <a:spcPct val="100000"/>
              </a:lnSpc>
              <a:spcBef>
                <a:spcPts val="1000"/>
              </a:spcBef>
              <a:spcAft>
                <a:spcPts val="0"/>
              </a:spcAft>
              <a:buNone/>
            </a:pPr>
            <a:r>
              <a:rPr b="0" i="0" lang="en" sz="1200" u="none" cap="none" strike="noStrike">
                <a:solidFill>
                  <a:srgbClr val="000000"/>
                </a:solidFill>
                <a:latin typeface="Cairo"/>
                <a:ea typeface="Cairo"/>
                <a:cs typeface="Cairo"/>
                <a:sym typeface="Cairo"/>
              </a:rPr>
              <a:t>Interactive script that answers questions about the dataset</a:t>
            </a:r>
            <a:endParaRPr b="0" i="0" sz="1200" u="none" cap="none" strike="noStrike">
              <a:solidFill>
                <a:srgbClr val="000000"/>
              </a:solidFill>
              <a:highlight>
                <a:srgbClr val="F3F3F3"/>
              </a:highlight>
              <a:latin typeface="Cairo"/>
              <a:ea typeface="Cairo"/>
              <a:cs typeface="Cairo"/>
              <a:sym typeface="Cairo"/>
            </a:endParaRPr>
          </a:p>
        </p:txBody>
      </p:sp>
      <p:sp>
        <p:nvSpPr>
          <p:cNvPr id="363" name="Google Shape;363;p47"/>
          <p:cNvSpPr/>
          <p:nvPr/>
        </p:nvSpPr>
        <p:spPr>
          <a:xfrm>
            <a:off x="-125" y="1116463"/>
            <a:ext cx="3304256" cy="1146958"/>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b="1" i="0" lang="en" sz="1400" u="none" cap="none" strike="noStrike">
                <a:solidFill>
                  <a:srgbClr val="000000"/>
                </a:solidFill>
                <a:latin typeface="Cairo"/>
                <a:ea typeface="Cairo"/>
                <a:cs typeface="Cairo"/>
                <a:sym typeface="Cairo"/>
              </a:rPr>
              <a:t>Inputs:</a:t>
            </a:r>
            <a:endParaRPr b="0" i="0" sz="1200" u="none" cap="none" strike="noStrike">
              <a:solidFill>
                <a:srgbClr val="000000"/>
              </a:solidFill>
              <a:latin typeface="Cairo"/>
              <a:ea typeface="Cairo"/>
              <a:cs typeface="Cairo"/>
              <a:sym typeface="Cairo"/>
            </a:endParaRPr>
          </a:p>
          <a:p>
            <a:pPr indent="0" lvl="0" marL="0" marR="0" rtl="0" algn="l">
              <a:lnSpc>
                <a:spcPct val="100000"/>
              </a:lnSpc>
              <a:spcBef>
                <a:spcPts val="0"/>
              </a:spcBef>
              <a:spcAft>
                <a:spcPts val="0"/>
              </a:spcAft>
              <a:buNone/>
            </a:pPr>
            <a:r>
              <a:rPr b="0" i="0" lang="en" sz="1200" u="none" cap="none" strike="noStrike">
                <a:solidFill>
                  <a:srgbClr val="000000"/>
                </a:solidFill>
                <a:latin typeface="Cairo"/>
                <a:ea typeface="Cairo"/>
                <a:cs typeface="Cairo"/>
                <a:sym typeface="Cairo"/>
              </a:rPr>
              <a:t>Raw input (City - Timeframe - </a:t>
            </a:r>
            <a:r>
              <a:rPr b="0" i="0" lang="en" sz="1100" u="none" cap="none" strike="noStrike">
                <a:solidFill>
                  <a:srgbClr val="000000"/>
                </a:solidFill>
                <a:latin typeface="Cairo"/>
                <a:ea typeface="Cairo"/>
                <a:cs typeface="Cairo"/>
                <a:sym typeface="Cairo"/>
              </a:rPr>
              <a:t>Which month /Which day</a:t>
            </a:r>
            <a:r>
              <a:rPr b="0" i="0" lang="en" sz="1200" u="none" cap="none" strike="noStrike">
                <a:solidFill>
                  <a:srgbClr val="000000"/>
                </a:solidFill>
                <a:latin typeface="Cairo"/>
                <a:ea typeface="Cairo"/>
                <a:cs typeface="Cairo"/>
                <a:sym typeface="Cairo"/>
              </a:rPr>
              <a:t>)</a:t>
            </a:r>
            <a:endParaRPr b="1" i="0" sz="1200" u="none" cap="none" strike="noStrike">
              <a:solidFill>
                <a:srgbClr val="000000"/>
              </a:solidFill>
              <a:latin typeface="Arial"/>
              <a:ea typeface="Arial"/>
              <a:cs typeface="Arial"/>
              <a:sym typeface="Arial"/>
            </a:endParaRPr>
          </a:p>
        </p:txBody>
      </p:sp>
      <p:sp>
        <p:nvSpPr>
          <p:cNvPr id="364" name="Google Shape;364;p47"/>
          <p:cNvSpPr/>
          <p:nvPr/>
        </p:nvSpPr>
        <p:spPr>
          <a:xfrm>
            <a:off x="3297231" y="1108520"/>
            <a:ext cx="2566404" cy="1238220"/>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bikeshare.py</a:t>
            </a:r>
            <a:endParaRPr/>
          </a:p>
          <a:p>
            <a:pPr indent="0" lvl="0" marL="0" marR="0" rtl="0" algn="ctr">
              <a:lnSpc>
                <a:spcPct val="100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(get_filter())</a:t>
            </a:r>
            <a:endParaRPr b="0" i="0" sz="1400" u="none" cap="none" strike="noStrike">
              <a:solidFill>
                <a:srgbClr val="000000"/>
              </a:solidFill>
              <a:latin typeface="Arial"/>
              <a:ea typeface="Arial"/>
              <a:cs typeface="Arial"/>
              <a:sym typeface="Arial"/>
            </a:endParaRPr>
          </a:p>
        </p:txBody>
      </p:sp>
      <p:sp>
        <p:nvSpPr>
          <p:cNvPr id="365" name="Google Shape;365;p47"/>
          <p:cNvSpPr txBox="1"/>
          <p:nvPr/>
        </p:nvSpPr>
        <p:spPr>
          <a:xfrm>
            <a:off x="446575" y="2271825"/>
            <a:ext cx="8385600" cy="20430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i="0" lang="en" sz="1600" u="none" cap="none" strike="noStrike">
                <a:solidFill>
                  <a:srgbClr val="99CA45"/>
                </a:solidFill>
                <a:latin typeface="Cairo"/>
                <a:ea typeface="Cairo"/>
                <a:cs typeface="Cairo"/>
                <a:sym typeface="Cairo"/>
              </a:rPr>
              <a:t>Simple Algorithm to get and check input</a:t>
            </a:r>
            <a:endParaRPr/>
          </a:p>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def get_city_name():</a:t>
            </a:r>
            <a:endParaRPr b="1" i="0" sz="14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cities = list of available cities</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city = get user input</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while city not in cities:</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city = get a valid input from user</a:t>
            </a:r>
            <a:endParaRPr/>
          </a:p>
          <a:p>
            <a:pPr indent="0" lvl="0" marL="0" marR="0" rtl="0" algn="l">
              <a:lnSpc>
                <a:spcPct val="125000"/>
              </a:lnSpc>
              <a:spcBef>
                <a:spcPts val="0"/>
              </a:spcBef>
              <a:spcAft>
                <a:spcPts val="0"/>
              </a:spcAft>
              <a:buNone/>
            </a:pPr>
            <a:r>
              <a:rPr b="1" i="0" lang="en" sz="1400" u="none" cap="none" strike="noStrike">
                <a:solidFill>
                  <a:srgbClr val="000000"/>
                </a:solidFill>
                <a:highlight>
                  <a:srgbClr val="F3F3F3"/>
                </a:highlight>
                <a:latin typeface="Courier New"/>
                <a:ea typeface="Courier New"/>
                <a:cs typeface="Courier New"/>
                <a:sym typeface="Courier New"/>
              </a:rPr>
              <a:t>   return city</a:t>
            </a:r>
            <a:endParaRPr b="1" i="0" sz="14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15000"/>
              </a:lnSpc>
              <a:spcBef>
                <a:spcPts val="0"/>
              </a:spcBef>
              <a:spcAft>
                <a:spcPts val="0"/>
              </a:spcAft>
              <a:buNone/>
            </a:pPr>
            <a:r>
              <a:t/>
            </a:r>
            <a:endParaRPr b="1" i="0" sz="1600" u="none" cap="none" strike="noStrike">
              <a:solidFill>
                <a:srgbClr val="99CA45"/>
              </a:solidFill>
              <a:latin typeface="Cairo"/>
              <a:ea typeface="Cairo"/>
              <a:cs typeface="Cairo"/>
              <a:sym typeface="Cairo"/>
            </a:endParaRPr>
          </a:p>
          <a:p>
            <a:pPr indent="0" lvl="0" marL="0" marR="0" rtl="0" algn="l">
              <a:lnSpc>
                <a:spcPct val="115000"/>
              </a:lnSpc>
              <a:spcBef>
                <a:spcPts val="0"/>
              </a:spcBef>
              <a:spcAft>
                <a:spcPts val="0"/>
              </a:spcAft>
              <a:buNone/>
            </a:pPr>
            <a:r>
              <a:t/>
            </a:r>
            <a:endParaRPr b="1" i="0" sz="1600" u="none" cap="none" strike="noStrike">
              <a:solidFill>
                <a:srgbClr val="99CA45"/>
              </a:solidFill>
              <a:latin typeface="Cairo"/>
              <a:ea typeface="Cairo"/>
              <a:cs typeface="Cairo"/>
              <a:sym typeface="Cairo"/>
            </a:endParaRPr>
          </a:p>
          <a:p>
            <a:pPr indent="0" lvl="0" marL="0" marR="0" rtl="0" algn="l">
              <a:lnSpc>
                <a:spcPct val="115000"/>
              </a:lnSpc>
              <a:spcBef>
                <a:spcPts val="0"/>
              </a:spcBef>
              <a:spcAft>
                <a:spcPts val="0"/>
              </a:spcAft>
              <a:buNone/>
            </a:pPr>
            <a:r>
              <a:t/>
            </a:r>
            <a:endParaRPr b="1" i="0" sz="1600" u="none" cap="none" strike="noStrike">
              <a:solidFill>
                <a:srgbClr val="99CA45"/>
              </a:solidFill>
              <a:latin typeface="Cairo"/>
              <a:ea typeface="Cairo"/>
              <a:cs typeface="Cairo"/>
              <a:sym typeface="Cair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4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The </a:t>
            </a:r>
            <a:r>
              <a:rPr b="1" lang="en" sz="1550">
                <a:solidFill>
                  <a:srgbClr val="980000"/>
                </a:solidFill>
                <a:highlight>
                  <a:srgbClr val="EFF0F1"/>
                </a:highlight>
                <a:latin typeface="Courier New"/>
                <a:ea typeface="Courier New"/>
                <a:cs typeface="Courier New"/>
                <a:sym typeface="Courier New"/>
              </a:rPr>
              <a:t>get_filter()</a:t>
            </a:r>
            <a:r>
              <a:rPr b="1" lang="en" sz="2100">
                <a:latin typeface="Cairo"/>
                <a:ea typeface="Cairo"/>
                <a:cs typeface="Cairo"/>
                <a:sym typeface="Cairo"/>
              </a:rPr>
              <a:t> function</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371" name="Google Shape;371;p48"/>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372" name="Google Shape;372;p48"/>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48"/>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74" name="Google Shape;374;p48"/>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375" name="Google Shape;375;p48"/>
          <p:cNvSpPr txBox="1"/>
          <p:nvPr/>
        </p:nvSpPr>
        <p:spPr>
          <a:xfrm>
            <a:off x="370375" y="1221575"/>
            <a:ext cx="5169600" cy="3148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600"/>
              <a:buFont typeface="Arial"/>
              <a:buNone/>
            </a:pPr>
            <a:r>
              <a:rPr b="1" i="0" lang="en" sz="1600" u="none" cap="none" strike="noStrike">
                <a:solidFill>
                  <a:srgbClr val="99CA45"/>
                </a:solidFill>
                <a:latin typeface="Cairo"/>
                <a:ea typeface="Cairo"/>
                <a:cs typeface="Cairo"/>
                <a:sym typeface="Cairo"/>
              </a:rPr>
              <a:t>Outputs:</a:t>
            </a:r>
            <a:endParaRPr b="1" i="0" sz="1600" u="none" cap="none" strike="noStrike">
              <a:solidFill>
                <a:srgbClr val="99CA45"/>
              </a:solidFill>
              <a:latin typeface="Cairo"/>
              <a:ea typeface="Cairo"/>
              <a:cs typeface="Cairo"/>
              <a:sym typeface="Cairo"/>
            </a:endParaRPr>
          </a:p>
          <a:p>
            <a:pPr indent="0" lvl="0" marL="0" marR="0" rtl="0" algn="l">
              <a:lnSpc>
                <a:spcPct val="115000"/>
              </a:lnSpc>
              <a:spcBef>
                <a:spcPts val="0"/>
              </a:spcBef>
              <a:spcAft>
                <a:spcPts val="0"/>
              </a:spcAft>
              <a:buClr>
                <a:srgbClr val="000000"/>
              </a:buClr>
              <a:buSzPts val="1050"/>
              <a:buFont typeface="Arial"/>
              <a:buNone/>
            </a:pPr>
            <a:r>
              <a:rPr b="0" i="0" lang="en" sz="1050" u="none" cap="none" strike="noStrike">
                <a:solidFill>
                  <a:srgbClr val="980000"/>
                </a:solidFill>
                <a:highlight>
                  <a:srgbClr val="FFFFFF"/>
                </a:highlight>
                <a:latin typeface="Cairo"/>
                <a:ea typeface="Cairo"/>
                <a:cs typeface="Cairo"/>
                <a:sym typeface="Cairo"/>
              </a:rPr>
              <a:t>  </a:t>
            </a:r>
            <a:r>
              <a:rPr b="0" i="0" lang="en" sz="1250" u="none" cap="none" strike="noStrike">
                <a:solidFill>
                  <a:schemeClr val="dk1"/>
                </a:solidFill>
                <a:highlight>
                  <a:srgbClr val="FFFFFF"/>
                </a:highlight>
                <a:latin typeface="Cairo"/>
                <a:ea typeface="Cairo"/>
                <a:cs typeface="Cairo"/>
                <a:sym typeface="Cairo"/>
              </a:rPr>
              <a:t> Now, you can set the return statement:</a:t>
            </a:r>
            <a:r>
              <a:rPr b="0" i="0" lang="en" sz="1050" u="none" cap="none" strike="noStrike">
                <a:solidFill>
                  <a:srgbClr val="980000"/>
                </a:solidFill>
                <a:highlight>
                  <a:srgbClr val="FFFFFF"/>
                </a:highlight>
                <a:latin typeface="Cairo"/>
                <a:ea typeface="Cairo"/>
                <a:cs typeface="Cairo"/>
                <a:sym typeface="Cairo"/>
              </a:rPr>
              <a:t> </a:t>
            </a:r>
            <a:r>
              <a:rPr b="1" i="0" lang="en" sz="1150" u="none" cap="none" strike="noStrike">
                <a:solidFill>
                  <a:schemeClr val="dk1"/>
                </a:solidFill>
                <a:highlight>
                  <a:srgbClr val="EFF0F1"/>
                </a:highlight>
                <a:latin typeface="Courier New"/>
                <a:ea typeface="Courier New"/>
                <a:cs typeface="Courier New"/>
                <a:sym typeface="Courier New"/>
              </a:rPr>
              <a:t>return(city, month, day)</a:t>
            </a:r>
            <a:endParaRPr b="0" i="0" sz="1050" u="none" cap="none" strike="noStrike">
              <a:solidFill>
                <a:srgbClr val="980000"/>
              </a:solidFill>
              <a:highlight>
                <a:srgbClr val="FFFFFF"/>
              </a:highlight>
              <a:latin typeface="Cairo"/>
              <a:ea typeface="Cairo"/>
              <a:cs typeface="Cairo"/>
              <a:sym typeface="Cairo"/>
            </a:endParaRPr>
          </a:p>
          <a:p>
            <a:pPr indent="0" lvl="0" marL="0" marR="0" rtl="0" algn="l">
              <a:lnSpc>
                <a:spcPct val="115000"/>
              </a:lnSpc>
              <a:spcBef>
                <a:spcPts val="0"/>
              </a:spcBef>
              <a:spcAft>
                <a:spcPts val="0"/>
              </a:spcAft>
              <a:buClr>
                <a:srgbClr val="000000"/>
              </a:buClr>
              <a:buSzPts val="1050"/>
              <a:buFont typeface="Arial"/>
              <a:buNone/>
            </a:pPr>
            <a:r>
              <a:t/>
            </a:r>
            <a:endParaRPr b="0" i="0" sz="1050" u="none" cap="none" strike="noStrike">
              <a:solidFill>
                <a:srgbClr val="980000"/>
              </a:solidFill>
              <a:highlight>
                <a:srgbClr val="FFFFFF"/>
              </a:highlight>
              <a:latin typeface="Cairo"/>
              <a:ea typeface="Cairo"/>
              <a:cs typeface="Cairo"/>
              <a:sym typeface="Cairo"/>
            </a:endParaRPr>
          </a:p>
          <a:p>
            <a:pPr indent="-314325" lvl="0" marL="457200" marR="0" rtl="0" algn="l">
              <a:lnSpc>
                <a:spcPct val="115000"/>
              </a:lnSpc>
              <a:spcBef>
                <a:spcPts val="0"/>
              </a:spcBef>
              <a:spcAft>
                <a:spcPts val="0"/>
              </a:spcAft>
              <a:buClr>
                <a:schemeClr val="dk1"/>
              </a:buClr>
              <a:buSzPts val="1350"/>
              <a:buFont typeface="Cairo"/>
              <a:buChar char="●"/>
            </a:pPr>
            <a:r>
              <a:rPr b="1" i="0" lang="en" sz="1250" u="none" cap="none" strike="noStrike">
                <a:solidFill>
                  <a:srgbClr val="980000"/>
                </a:solidFill>
                <a:highlight>
                  <a:srgbClr val="FFFFFF"/>
                </a:highlight>
                <a:latin typeface="Cairo"/>
                <a:ea typeface="Cairo"/>
                <a:cs typeface="Cairo"/>
                <a:sym typeface="Cairo"/>
              </a:rPr>
              <a:t>Don't forget testing</a:t>
            </a:r>
            <a:r>
              <a:rPr b="0" i="0" lang="en" sz="1250" u="none" cap="none" strike="noStrike">
                <a:solidFill>
                  <a:schemeClr val="dk1"/>
                </a:solidFill>
                <a:highlight>
                  <a:srgbClr val="FFFFFF"/>
                </a:highlight>
                <a:latin typeface="Cairo"/>
                <a:ea typeface="Cairo"/>
                <a:cs typeface="Cairo"/>
                <a:sym typeface="Cairo"/>
              </a:rPr>
              <a:t> your script after you are done writing the </a:t>
            </a:r>
            <a:r>
              <a:rPr b="1" i="0" lang="en" sz="1150" u="none" cap="none" strike="noStrike">
                <a:solidFill>
                  <a:schemeClr val="dk1"/>
                </a:solidFill>
                <a:highlight>
                  <a:srgbClr val="EFF0F1"/>
                </a:highlight>
                <a:latin typeface="Courier New"/>
                <a:ea typeface="Courier New"/>
                <a:cs typeface="Courier New"/>
                <a:sym typeface="Courier New"/>
              </a:rPr>
              <a:t>get_filters()</a:t>
            </a:r>
            <a:r>
              <a:rPr b="0" i="0" lang="en" sz="1250" u="none" cap="none" strike="noStrike">
                <a:solidFill>
                  <a:schemeClr val="dk1"/>
                </a:solidFill>
                <a:highlight>
                  <a:srgbClr val="FFFFFF"/>
                </a:highlight>
                <a:latin typeface="Cairo"/>
                <a:ea typeface="Cairo"/>
                <a:cs typeface="Cairo"/>
                <a:sym typeface="Cairo"/>
              </a:rPr>
              <a:t> function. You </a:t>
            </a:r>
            <a:r>
              <a:rPr b="1" i="0" lang="en" sz="1250" u="none" cap="none" strike="noStrike">
                <a:solidFill>
                  <a:schemeClr val="dk1"/>
                </a:solidFill>
                <a:highlight>
                  <a:srgbClr val="FFFFFF"/>
                </a:highlight>
                <a:latin typeface="Cairo"/>
                <a:ea typeface="Cairo"/>
                <a:cs typeface="Cairo"/>
                <a:sym typeface="Cairo"/>
              </a:rPr>
              <a:t>call</a:t>
            </a:r>
            <a:r>
              <a:rPr b="0" i="0" lang="en" sz="1250" u="none" cap="none" strike="noStrike">
                <a:solidFill>
                  <a:schemeClr val="dk1"/>
                </a:solidFill>
                <a:highlight>
                  <a:srgbClr val="FFFFFF"/>
                </a:highlight>
                <a:latin typeface="Cairo"/>
                <a:ea typeface="Cairo"/>
                <a:cs typeface="Cairo"/>
                <a:sym typeface="Cairo"/>
              </a:rPr>
              <a:t> it and assign the result to the variable names that will be used as input for the</a:t>
            </a:r>
            <a:r>
              <a:rPr b="1" i="0" lang="en" sz="1150" u="none" cap="none" strike="noStrike">
                <a:solidFill>
                  <a:schemeClr val="dk1"/>
                </a:solidFill>
                <a:highlight>
                  <a:srgbClr val="EFF0F1"/>
                </a:highlight>
                <a:latin typeface="Courier New"/>
                <a:ea typeface="Courier New"/>
                <a:cs typeface="Courier New"/>
                <a:sym typeface="Courier New"/>
              </a:rPr>
              <a:t> load_data() </a:t>
            </a:r>
            <a:r>
              <a:rPr b="0" i="0" lang="en" sz="1250" u="none" cap="none" strike="noStrike">
                <a:solidFill>
                  <a:schemeClr val="dk1"/>
                </a:solidFill>
                <a:highlight>
                  <a:srgbClr val="FFFFFF"/>
                </a:highlight>
                <a:latin typeface="Cairo"/>
                <a:ea typeface="Cairo"/>
                <a:cs typeface="Cairo"/>
                <a:sym typeface="Cairo"/>
              </a:rPr>
              <a:t>function like this:</a:t>
            </a:r>
            <a:endParaRPr b="0" i="0" sz="1250" u="none" cap="none" strike="noStrike">
              <a:solidFill>
                <a:schemeClr val="dk1"/>
              </a:solidFill>
              <a:highlight>
                <a:srgbClr val="FFFFFF"/>
              </a:highlight>
              <a:latin typeface="Cairo"/>
              <a:ea typeface="Cairo"/>
              <a:cs typeface="Cairo"/>
              <a:sym typeface="Cairo"/>
            </a:endParaRPr>
          </a:p>
          <a:p>
            <a:pPr indent="0" lvl="0" marL="457200" marR="0" rtl="0" algn="l">
              <a:lnSpc>
                <a:spcPct val="115000"/>
              </a:lnSpc>
              <a:spcBef>
                <a:spcPts val="0"/>
              </a:spcBef>
              <a:spcAft>
                <a:spcPts val="0"/>
              </a:spcAft>
              <a:buClr>
                <a:srgbClr val="000000"/>
              </a:buClr>
              <a:buSzPts val="1150"/>
              <a:buFont typeface="Arial"/>
              <a:buNone/>
            </a:pPr>
            <a:r>
              <a:rPr b="1" i="0" lang="en" sz="1150" u="none" cap="none" strike="noStrike">
                <a:solidFill>
                  <a:schemeClr val="dk1"/>
                </a:solidFill>
                <a:highlight>
                  <a:srgbClr val="EFF0F1"/>
                </a:highlight>
                <a:latin typeface="Courier New"/>
                <a:ea typeface="Courier New"/>
                <a:cs typeface="Courier New"/>
                <a:sym typeface="Courier New"/>
              </a:rPr>
              <a:t>filtered_values = get_filters()</a:t>
            </a:r>
            <a:endParaRPr b="1" i="0" sz="1150" u="none" cap="none" strike="noStrike">
              <a:solidFill>
                <a:schemeClr val="dk1"/>
              </a:solidFill>
              <a:highlight>
                <a:srgbClr val="EFF0F1"/>
              </a:highlight>
              <a:latin typeface="Courier New"/>
              <a:ea typeface="Courier New"/>
              <a:cs typeface="Courier New"/>
              <a:sym typeface="Courier New"/>
            </a:endParaRPr>
          </a:p>
          <a:p>
            <a:pPr indent="0" lvl="0" marL="457200" marR="0" rtl="0" algn="l">
              <a:lnSpc>
                <a:spcPct val="115000"/>
              </a:lnSpc>
              <a:spcBef>
                <a:spcPts val="0"/>
              </a:spcBef>
              <a:spcAft>
                <a:spcPts val="0"/>
              </a:spcAft>
              <a:buClr>
                <a:srgbClr val="000000"/>
              </a:buClr>
              <a:buSzPts val="1150"/>
              <a:buFont typeface="Arial"/>
              <a:buNone/>
            </a:pPr>
            <a:r>
              <a:rPr b="1" i="0" lang="en" sz="1150" u="none" cap="none" strike="noStrike">
                <a:solidFill>
                  <a:schemeClr val="dk1"/>
                </a:solidFill>
                <a:highlight>
                  <a:srgbClr val="EFF0F1"/>
                </a:highlight>
                <a:latin typeface="Courier New"/>
                <a:ea typeface="Courier New"/>
                <a:cs typeface="Courier New"/>
                <a:sym typeface="Courier New"/>
              </a:rPr>
              <a:t>city, month, day = filtered_values</a:t>
            </a:r>
            <a:endParaRPr b="1" i="0" sz="1150" u="none" cap="none" strike="noStrike">
              <a:solidFill>
                <a:schemeClr val="dk1"/>
              </a:solidFill>
              <a:highlight>
                <a:srgbClr val="EFF0F1"/>
              </a:highlight>
              <a:latin typeface="Courier New"/>
              <a:ea typeface="Courier New"/>
              <a:cs typeface="Courier New"/>
              <a:sym typeface="Courier New"/>
            </a:endParaRPr>
          </a:p>
          <a:p>
            <a:pPr indent="0" lvl="0" marL="0" marR="0" rtl="0" algn="l">
              <a:lnSpc>
                <a:spcPct val="115000"/>
              </a:lnSpc>
              <a:spcBef>
                <a:spcPts val="0"/>
              </a:spcBef>
              <a:spcAft>
                <a:spcPts val="0"/>
              </a:spcAft>
              <a:buClr>
                <a:srgbClr val="000000"/>
              </a:buClr>
              <a:buSzPts val="1150"/>
              <a:buFont typeface="Arial"/>
              <a:buNone/>
            </a:pPr>
            <a:r>
              <a:t/>
            </a:r>
            <a:endParaRPr b="1" i="0" sz="1150" u="none" cap="none" strike="noStrike">
              <a:solidFill>
                <a:schemeClr val="dk1"/>
              </a:solidFill>
              <a:highlight>
                <a:srgbClr val="EFF0F1"/>
              </a:highlight>
              <a:latin typeface="Courier New"/>
              <a:ea typeface="Courier New"/>
              <a:cs typeface="Courier New"/>
              <a:sym typeface="Courier New"/>
            </a:endParaRPr>
          </a:p>
          <a:p>
            <a:pPr indent="-314325" lvl="0" marL="457200" marR="0" rtl="0" algn="l">
              <a:lnSpc>
                <a:spcPct val="115000"/>
              </a:lnSpc>
              <a:spcBef>
                <a:spcPts val="0"/>
              </a:spcBef>
              <a:spcAft>
                <a:spcPts val="0"/>
              </a:spcAft>
              <a:buClr>
                <a:schemeClr val="dk1"/>
              </a:buClr>
              <a:buSzPts val="1350"/>
              <a:buFont typeface="Cairo"/>
              <a:buChar char="●"/>
            </a:pPr>
            <a:r>
              <a:rPr b="0" i="0" lang="en" sz="1250" u="none" cap="none" strike="noStrike">
                <a:solidFill>
                  <a:schemeClr val="dk1"/>
                </a:solidFill>
                <a:highlight>
                  <a:schemeClr val="lt1"/>
                </a:highlight>
                <a:latin typeface="Cairo"/>
                <a:ea typeface="Cairo"/>
                <a:cs typeface="Cairo"/>
                <a:sym typeface="Cairo"/>
              </a:rPr>
              <a:t>Also Take EXTRA CARE of the INDENTATION </a:t>
            </a:r>
            <a:endParaRPr b="1" i="0" sz="1150" u="none" cap="none" strike="noStrike">
              <a:solidFill>
                <a:schemeClr val="dk1"/>
              </a:solidFill>
              <a:highlight>
                <a:srgbClr val="EFF0F1"/>
              </a:highlight>
              <a:latin typeface="Courier New"/>
              <a:ea typeface="Courier New"/>
              <a:cs typeface="Courier New"/>
              <a:sym typeface="Courier New"/>
            </a:endParaRPr>
          </a:p>
        </p:txBody>
      </p:sp>
      <p:pic>
        <p:nvPicPr>
          <p:cNvPr id="376" name="Google Shape;376;p48"/>
          <p:cNvPicPr preferRelativeResize="0"/>
          <p:nvPr/>
        </p:nvPicPr>
        <p:blipFill rotWithShape="1">
          <a:blip r:embed="rId4">
            <a:alphaModFix/>
          </a:blip>
          <a:srcRect b="0" l="0" r="0" t="0"/>
          <a:stretch/>
        </p:blipFill>
        <p:spPr>
          <a:xfrm>
            <a:off x="6262425" y="789125"/>
            <a:ext cx="2216500" cy="2117125"/>
          </a:xfrm>
          <a:prstGeom prst="rect">
            <a:avLst/>
          </a:prstGeom>
          <a:noFill/>
          <a:ln>
            <a:noFill/>
          </a:ln>
        </p:spPr>
      </p:pic>
      <p:pic>
        <p:nvPicPr>
          <p:cNvPr id="377" name="Google Shape;377;p48"/>
          <p:cNvPicPr preferRelativeResize="0"/>
          <p:nvPr/>
        </p:nvPicPr>
        <p:blipFill rotWithShape="1">
          <a:blip r:embed="rId5">
            <a:alphaModFix/>
          </a:blip>
          <a:srcRect b="0" l="0" r="0" t="0"/>
          <a:stretch/>
        </p:blipFill>
        <p:spPr>
          <a:xfrm>
            <a:off x="5958038" y="2999050"/>
            <a:ext cx="2825286" cy="16534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sz="2100">
                <a:latin typeface="Cairo"/>
                <a:ea typeface="Cairo"/>
                <a:cs typeface="Cairo"/>
                <a:sym typeface="Cairo"/>
              </a:rPr>
              <a:t>The </a:t>
            </a:r>
            <a:r>
              <a:rPr b="1" lang="en" sz="1400">
                <a:solidFill>
                  <a:srgbClr val="980000"/>
                </a:solidFill>
                <a:highlight>
                  <a:srgbClr val="EFF0F1"/>
                </a:highlight>
                <a:latin typeface="Courier New"/>
                <a:ea typeface="Courier New"/>
                <a:cs typeface="Courier New"/>
                <a:sym typeface="Courier New"/>
              </a:rPr>
              <a:t>load_data()</a:t>
            </a:r>
            <a:r>
              <a:rPr b="1" lang="en" sz="2000">
                <a:latin typeface="Cairo"/>
                <a:ea typeface="Cairo"/>
                <a:cs typeface="Cairo"/>
                <a:sym typeface="Cairo"/>
              </a:rPr>
              <a:t> Function</a:t>
            </a:r>
            <a:endParaRPr b="1" sz="1400">
              <a:solidFill>
                <a:srgbClr val="4A86E8"/>
              </a:solidFill>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383" name="Google Shape;383;p49"/>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384" name="Google Shape;384;p49"/>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85" name="Google Shape;385;p49"/>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386" name="Google Shape;386;p49"/>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387" name="Google Shape;387;p49"/>
          <p:cNvSpPr/>
          <p:nvPr/>
        </p:nvSpPr>
        <p:spPr>
          <a:xfrm>
            <a:off x="6202862" y="1017725"/>
            <a:ext cx="2702538" cy="920754"/>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Cairo"/>
                <a:ea typeface="Cairo"/>
                <a:cs typeface="Cairo"/>
                <a:sym typeface="Cairo"/>
              </a:rPr>
              <a:t>Outputs :</a:t>
            </a:r>
            <a:endParaRPr b="1" i="0" sz="1400" u="none" cap="none" strike="noStrike">
              <a:solidFill>
                <a:srgbClr val="000000"/>
              </a:solidFill>
              <a:latin typeface="Cairo"/>
              <a:ea typeface="Cairo"/>
              <a:cs typeface="Cairo"/>
              <a:sym typeface="Cairo"/>
            </a:endParaRPr>
          </a:p>
          <a:p>
            <a:pPr indent="0" lvl="0" marL="155575" marR="0" rtl="0" algn="l">
              <a:lnSpc>
                <a:spcPct val="100000"/>
              </a:lnSpc>
              <a:spcBef>
                <a:spcPts val="1000"/>
              </a:spcBef>
              <a:spcAft>
                <a:spcPts val="0"/>
              </a:spcAft>
              <a:buNone/>
            </a:pPr>
            <a:r>
              <a:rPr b="1" i="0" lang="en" sz="1150" u="none" cap="none" strike="noStrike">
                <a:solidFill>
                  <a:srgbClr val="000000"/>
                </a:solidFill>
                <a:highlight>
                  <a:srgbClr val="EFF0F1"/>
                </a:highlight>
                <a:latin typeface="Courier New"/>
                <a:ea typeface="Courier New"/>
                <a:cs typeface="Courier New"/>
                <a:sym typeface="Courier New"/>
              </a:rPr>
              <a:t>Dataframe (df)</a:t>
            </a:r>
            <a:endParaRPr b="1" i="0" sz="1150" u="none" cap="none" strike="noStrike">
              <a:solidFill>
                <a:srgbClr val="000000"/>
              </a:solidFill>
              <a:highlight>
                <a:srgbClr val="EFF0F1"/>
              </a:highlight>
              <a:latin typeface="Courier New"/>
              <a:ea typeface="Courier New"/>
              <a:cs typeface="Courier New"/>
              <a:sym typeface="Courier New"/>
            </a:endParaRPr>
          </a:p>
        </p:txBody>
      </p:sp>
      <p:sp>
        <p:nvSpPr>
          <p:cNvPr id="388" name="Google Shape;388;p49"/>
          <p:cNvSpPr/>
          <p:nvPr/>
        </p:nvSpPr>
        <p:spPr>
          <a:xfrm>
            <a:off x="152401" y="1035390"/>
            <a:ext cx="3048000" cy="898979"/>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b="1" i="0" lang="en" sz="1400" u="none" cap="none" strike="noStrike">
                <a:solidFill>
                  <a:srgbClr val="000000"/>
                </a:solidFill>
                <a:latin typeface="Cairo"/>
                <a:ea typeface="Cairo"/>
                <a:cs typeface="Cairo"/>
                <a:sym typeface="Cairo"/>
              </a:rPr>
              <a:t>Inputs:</a:t>
            </a:r>
            <a:endParaRPr b="0" i="0" sz="1200" u="none" cap="none" strike="noStrike">
              <a:solidFill>
                <a:srgbClr val="000000"/>
              </a:solidFill>
              <a:latin typeface="Cairo"/>
              <a:ea typeface="Cairo"/>
              <a:cs typeface="Cairo"/>
              <a:sym typeface="Cairo"/>
            </a:endParaRPr>
          </a:p>
          <a:p>
            <a:pPr indent="0" lvl="0" marL="0" marR="0" rtl="0" algn="l">
              <a:lnSpc>
                <a:spcPct val="100000"/>
              </a:lnSpc>
              <a:spcBef>
                <a:spcPts val="0"/>
              </a:spcBef>
              <a:spcAft>
                <a:spcPts val="0"/>
              </a:spcAft>
              <a:buNone/>
            </a:pPr>
            <a:r>
              <a:rPr b="0" i="0" lang="en" sz="1200" u="none" cap="none" strike="noStrike">
                <a:solidFill>
                  <a:srgbClr val="000000"/>
                </a:solidFill>
                <a:latin typeface="Cairo"/>
                <a:ea typeface="Cairo"/>
                <a:cs typeface="Cairo"/>
                <a:sym typeface="Cairo"/>
              </a:rPr>
              <a:t>City - Month - Day</a:t>
            </a:r>
            <a:endParaRPr b="1" i="0" sz="1200" u="none" cap="none" strike="noStrike">
              <a:solidFill>
                <a:srgbClr val="000000"/>
              </a:solidFill>
              <a:latin typeface="Arial"/>
              <a:ea typeface="Arial"/>
              <a:cs typeface="Arial"/>
              <a:sym typeface="Arial"/>
            </a:endParaRPr>
          </a:p>
        </p:txBody>
      </p:sp>
      <p:sp>
        <p:nvSpPr>
          <p:cNvPr id="389" name="Google Shape;389;p49"/>
          <p:cNvSpPr/>
          <p:nvPr/>
        </p:nvSpPr>
        <p:spPr>
          <a:xfrm>
            <a:off x="3449756" y="1029164"/>
            <a:ext cx="2566404" cy="970488"/>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Bikeshare.py</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ctr">
              <a:lnSpc>
                <a:spcPct val="100000"/>
              </a:lnSpc>
              <a:spcBef>
                <a:spcPts val="0"/>
              </a:spcBef>
              <a:spcAft>
                <a:spcPts val="0"/>
              </a:spcAft>
              <a:buNone/>
            </a:pPr>
            <a:r>
              <a:rPr b="1" i="0" lang="en" sz="1150" u="none" cap="none" strike="noStrike">
                <a:solidFill>
                  <a:srgbClr val="000000"/>
                </a:solidFill>
                <a:highlight>
                  <a:srgbClr val="EFF0F1"/>
                </a:highlight>
                <a:latin typeface="Courier New"/>
                <a:ea typeface="Courier New"/>
                <a:cs typeface="Courier New"/>
                <a:sym typeface="Courier New"/>
              </a:rPr>
              <a:t>(Load_data())</a:t>
            </a:r>
            <a:endParaRPr b="1" i="0" sz="1150" u="none" cap="none" strike="noStrike">
              <a:solidFill>
                <a:srgbClr val="000000"/>
              </a:solidFill>
              <a:highlight>
                <a:srgbClr val="EFF0F1"/>
              </a:highlight>
              <a:latin typeface="Courier New"/>
              <a:ea typeface="Courier New"/>
              <a:cs typeface="Courier New"/>
              <a:sym typeface="Courier New"/>
            </a:endParaRPr>
          </a:p>
        </p:txBody>
      </p:sp>
      <p:sp>
        <p:nvSpPr>
          <p:cNvPr id="390" name="Google Shape;390;p49"/>
          <p:cNvSpPr txBox="1"/>
          <p:nvPr/>
        </p:nvSpPr>
        <p:spPr>
          <a:xfrm>
            <a:off x="370375" y="1967025"/>
            <a:ext cx="8385600" cy="2403101"/>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None/>
            </a:pPr>
            <a:r>
              <a:rPr b="1" i="0" lang="en" sz="1800" u="none" cap="none" strike="noStrike">
                <a:solidFill>
                  <a:srgbClr val="99CA45"/>
                </a:solidFill>
                <a:latin typeface="Cairo"/>
                <a:ea typeface="Cairo"/>
                <a:cs typeface="Cairo"/>
                <a:sym typeface="Cairo"/>
              </a:rPr>
              <a:t>The </a:t>
            </a:r>
            <a:r>
              <a:rPr b="1" i="0" lang="en" sz="1600" u="none" cap="none" strike="noStrike">
                <a:solidFill>
                  <a:srgbClr val="000000"/>
                </a:solidFill>
                <a:highlight>
                  <a:srgbClr val="EFF0F1"/>
                </a:highlight>
                <a:latin typeface="Courier New"/>
                <a:ea typeface="Courier New"/>
                <a:cs typeface="Courier New"/>
                <a:sym typeface="Courier New"/>
              </a:rPr>
              <a:t>load_data(city, month, day)</a:t>
            </a:r>
            <a:r>
              <a:rPr b="1" i="0" lang="en" sz="1800" u="none" cap="none" strike="noStrike">
                <a:solidFill>
                  <a:srgbClr val="99CA45"/>
                </a:solidFill>
                <a:latin typeface="Cairo"/>
                <a:ea typeface="Cairo"/>
                <a:cs typeface="Cairo"/>
                <a:sym typeface="Cairo"/>
              </a:rPr>
              <a:t>:</a:t>
            </a:r>
            <a:endParaRPr/>
          </a:p>
          <a:p>
            <a:pPr indent="-317500" lvl="0" marL="457200" marR="0" rtl="0" algn="l">
              <a:lnSpc>
                <a:spcPct val="125000"/>
              </a:lnSpc>
              <a:spcBef>
                <a:spcPts val="0"/>
              </a:spcBef>
              <a:spcAft>
                <a:spcPts val="0"/>
              </a:spcAft>
              <a:buClr>
                <a:srgbClr val="000000"/>
              </a:buClr>
              <a:buSzPts val="1400"/>
              <a:buFont typeface="Cairo"/>
              <a:buChar char="●"/>
            </a:pPr>
            <a:r>
              <a:rPr b="0" i="0" lang="en" sz="1250" u="none" cap="none" strike="noStrike">
                <a:solidFill>
                  <a:srgbClr val="000000"/>
                </a:solidFill>
                <a:highlight>
                  <a:srgbClr val="FFFFFF"/>
                </a:highlight>
                <a:latin typeface="Cairo"/>
                <a:ea typeface="Cairo"/>
                <a:cs typeface="Cairo"/>
                <a:sym typeface="Cairo"/>
              </a:rPr>
              <a:t>Load data that match chosen city name  </a:t>
            </a:r>
            <a:endParaRPr b="0" i="0" sz="1250" u="none" cap="none" strike="noStrike">
              <a:solidFill>
                <a:srgbClr val="000000"/>
              </a:solidFill>
              <a:highlight>
                <a:srgbClr val="FFFFFF"/>
              </a:highlight>
              <a:latin typeface="Cairo"/>
              <a:ea typeface="Cairo"/>
              <a:cs typeface="Cairo"/>
              <a:sym typeface="Cairo"/>
            </a:endParaRPr>
          </a:p>
          <a:p>
            <a:pPr indent="-307975" lvl="0" marL="457200" marR="0" rtl="0" algn="l">
              <a:lnSpc>
                <a:spcPct val="125000"/>
              </a:lnSpc>
              <a:spcBef>
                <a:spcPts val="0"/>
              </a:spcBef>
              <a:spcAft>
                <a:spcPts val="0"/>
              </a:spcAft>
              <a:buClr>
                <a:srgbClr val="000000"/>
              </a:buClr>
              <a:buSzPts val="1250"/>
              <a:buFont typeface="Cairo"/>
              <a:buChar char="●"/>
            </a:pPr>
            <a:r>
              <a:rPr b="0" i="0" lang="en" sz="1250" u="none" cap="none" strike="noStrike">
                <a:solidFill>
                  <a:srgbClr val="000000"/>
                </a:solidFill>
                <a:highlight>
                  <a:srgbClr val="FFFFFF"/>
                </a:highlight>
                <a:latin typeface="Cairo"/>
                <a:ea typeface="Cairo"/>
                <a:cs typeface="Cairo"/>
                <a:sym typeface="Cairo"/>
              </a:rPr>
              <a:t>Convert timestamp column to datetime </a:t>
            </a:r>
            <a:endParaRPr/>
          </a:p>
          <a:p>
            <a:pPr indent="-307975" lvl="0" marL="457200" marR="0" rtl="0" algn="l">
              <a:lnSpc>
                <a:spcPct val="125000"/>
              </a:lnSpc>
              <a:spcBef>
                <a:spcPts val="0"/>
              </a:spcBef>
              <a:spcAft>
                <a:spcPts val="0"/>
              </a:spcAft>
              <a:buClr>
                <a:srgbClr val="000000"/>
              </a:buClr>
              <a:buSzPts val="1250"/>
              <a:buFont typeface="Cairo"/>
              <a:buChar char="●"/>
            </a:pPr>
            <a:r>
              <a:rPr b="0" i="0" lang="en" sz="1250" u="none" cap="none" strike="noStrike">
                <a:solidFill>
                  <a:srgbClr val="000000"/>
                </a:solidFill>
                <a:highlight>
                  <a:srgbClr val="FFFFFF"/>
                </a:highlight>
                <a:latin typeface="Cairo"/>
                <a:ea typeface="Cairo"/>
                <a:cs typeface="Cairo"/>
                <a:sym typeface="Cairo"/>
              </a:rPr>
              <a:t>Extract month and day name from timestamp column</a:t>
            </a:r>
            <a:endParaRPr/>
          </a:p>
          <a:p>
            <a:pPr indent="-307975" lvl="0" marL="457200" marR="0" rtl="0" algn="l">
              <a:lnSpc>
                <a:spcPct val="125000"/>
              </a:lnSpc>
              <a:spcBef>
                <a:spcPts val="0"/>
              </a:spcBef>
              <a:spcAft>
                <a:spcPts val="0"/>
              </a:spcAft>
              <a:buClr>
                <a:srgbClr val="000000"/>
              </a:buClr>
              <a:buSzPts val="1250"/>
              <a:buFont typeface="Cairo"/>
              <a:buChar char="●"/>
            </a:pPr>
            <a:r>
              <a:rPr b="0" i="0" lang="en" sz="1250" u="none" cap="none" strike="noStrike">
                <a:solidFill>
                  <a:srgbClr val="000000"/>
                </a:solidFill>
                <a:highlight>
                  <a:srgbClr val="FFFFFF"/>
                </a:highlight>
                <a:latin typeface="Cairo"/>
                <a:ea typeface="Cairo"/>
                <a:cs typeface="Cairo"/>
                <a:sym typeface="Cairo"/>
              </a:rPr>
              <a:t>Filter data depending on user choice of both day and month</a:t>
            </a:r>
            <a:endParaRPr/>
          </a:p>
          <a:p>
            <a:pPr indent="-307975" lvl="0" marL="457200" marR="0" rtl="0" algn="l">
              <a:lnSpc>
                <a:spcPct val="125000"/>
              </a:lnSpc>
              <a:spcBef>
                <a:spcPts val="0"/>
              </a:spcBef>
              <a:spcAft>
                <a:spcPts val="0"/>
              </a:spcAft>
              <a:buClr>
                <a:srgbClr val="000000"/>
              </a:buClr>
              <a:buSzPts val="1250"/>
              <a:buFont typeface="Cairo"/>
              <a:buChar char="●"/>
            </a:pPr>
            <a:r>
              <a:rPr b="0" i="0" lang="en" sz="1250" u="none" cap="none" strike="noStrike">
                <a:solidFill>
                  <a:srgbClr val="000000"/>
                </a:solidFill>
                <a:highlight>
                  <a:srgbClr val="FFFFFF"/>
                </a:highlight>
                <a:latin typeface="Cairo"/>
                <a:ea typeface="Cairo"/>
                <a:cs typeface="Cairo"/>
                <a:sym typeface="Cairo"/>
              </a:rPr>
              <a:t>This function should return </a:t>
            </a:r>
            <a:r>
              <a:rPr b="1" i="0" lang="en" sz="1350" u="none" cap="none" strike="noStrike">
                <a:solidFill>
                  <a:srgbClr val="000000"/>
                </a:solidFill>
                <a:highlight>
                  <a:srgbClr val="EFF0F1"/>
                </a:highlight>
                <a:latin typeface="Courier New"/>
                <a:ea typeface="Courier New"/>
                <a:cs typeface="Courier New"/>
                <a:sym typeface="Courier New"/>
              </a:rPr>
              <a:t>df</a:t>
            </a:r>
            <a:r>
              <a:rPr b="0" i="0" lang="en" sz="1250" u="none" cap="none" strike="noStrike">
                <a:solidFill>
                  <a:srgbClr val="000000"/>
                </a:solidFill>
                <a:highlight>
                  <a:srgbClr val="FFFFFF"/>
                </a:highlight>
                <a:latin typeface="Cairo"/>
                <a:ea typeface="Cairo"/>
                <a:cs typeface="Cairo"/>
                <a:sym typeface="Cairo"/>
              </a:rPr>
              <a:t> which is a dataframe.</a:t>
            </a:r>
            <a:endParaRPr/>
          </a:p>
          <a:p>
            <a:pPr indent="-307975" lvl="0" marL="457200" marR="0" rtl="0" algn="l">
              <a:lnSpc>
                <a:spcPct val="125000"/>
              </a:lnSpc>
              <a:spcBef>
                <a:spcPts val="0"/>
              </a:spcBef>
              <a:spcAft>
                <a:spcPts val="0"/>
              </a:spcAft>
              <a:buClr>
                <a:srgbClr val="000000"/>
              </a:buClr>
              <a:buSzPts val="1250"/>
              <a:buFont typeface="Cairo"/>
              <a:buChar char="●"/>
            </a:pPr>
            <a:r>
              <a:rPr b="1" i="0" lang="en" sz="1250" u="none" cap="none" strike="noStrike">
                <a:solidFill>
                  <a:srgbClr val="980000"/>
                </a:solidFill>
                <a:highlight>
                  <a:srgbClr val="FFFFFF"/>
                </a:highlight>
                <a:latin typeface="Cairo"/>
                <a:ea typeface="Cairo"/>
                <a:cs typeface="Cairo"/>
                <a:sym typeface="Cairo"/>
              </a:rPr>
              <a:t>Don't forget</a:t>
            </a:r>
            <a:r>
              <a:rPr b="0" i="0" lang="en" sz="1250" u="none" cap="none" strike="noStrike">
                <a:solidFill>
                  <a:srgbClr val="000000"/>
                </a:solidFill>
                <a:highlight>
                  <a:srgbClr val="FFFFFF"/>
                </a:highlight>
                <a:latin typeface="Cairo"/>
                <a:ea typeface="Cairo"/>
                <a:cs typeface="Cairo"/>
                <a:sym typeface="Cairo"/>
              </a:rPr>
              <a:t> to call and assign a variable </a:t>
            </a:r>
            <a:r>
              <a:rPr b="1" i="0" lang="en" sz="1350" u="none" cap="none" strike="noStrike">
                <a:solidFill>
                  <a:srgbClr val="000000"/>
                </a:solidFill>
                <a:highlight>
                  <a:srgbClr val="EFF0F1"/>
                </a:highlight>
                <a:latin typeface="Courier New"/>
                <a:ea typeface="Courier New"/>
                <a:cs typeface="Courier New"/>
                <a:sym typeface="Courier New"/>
              </a:rPr>
              <a:t>df</a:t>
            </a:r>
            <a:r>
              <a:rPr b="0" i="0" lang="en" sz="1250" u="none" cap="none" strike="noStrike">
                <a:solidFill>
                  <a:srgbClr val="000000"/>
                </a:solidFill>
                <a:highlight>
                  <a:srgbClr val="FFFFFF"/>
                </a:highlight>
                <a:latin typeface="Cairo"/>
                <a:ea typeface="Cairo"/>
                <a:cs typeface="Cairo"/>
                <a:sym typeface="Cairo"/>
              </a:rPr>
              <a:t> to the output</a:t>
            </a:r>
            <a:endParaRPr/>
          </a:p>
          <a:p>
            <a:pPr indent="0" lvl="0" marL="457200" marR="0" rtl="0" algn="l">
              <a:lnSpc>
                <a:spcPct val="125000"/>
              </a:lnSpc>
              <a:spcBef>
                <a:spcPts val="0"/>
              </a:spcBef>
              <a:spcAft>
                <a:spcPts val="0"/>
              </a:spcAft>
              <a:buNone/>
            </a:pPr>
            <a:r>
              <a:rPr b="1" i="0" lang="en" sz="1200" u="none" cap="none" strike="noStrike">
                <a:solidFill>
                  <a:srgbClr val="000000"/>
                </a:solidFill>
                <a:highlight>
                  <a:srgbClr val="EFF0F1"/>
                </a:highlight>
                <a:latin typeface="Courier New"/>
                <a:ea typeface="Courier New"/>
                <a:cs typeface="Courier New"/>
                <a:sym typeface="Courier New"/>
              </a:rPr>
              <a:t>load_data(city, month, day)</a:t>
            </a:r>
            <a:endParaRPr/>
          </a:p>
          <a:p>
            <a:pPr indent="0" lvl="0" marL="457200" marR="0" rtl="0" algn="l">
              <a:lnSpc>
                <a:spcPct val="125000"/>
              </a:lnSpc>
              <a:spcBef>
                <a:spcPts val="0"/>
              </a:spcBef>
              <a:spcAft>
                <a:spcPts val="0"/>
              </a:spcAft>
              <a:buNone/>
            </a:pPr>
            <a:r>
              <a:rPr b="1" i="0" lang="en" sz="1200" u="none" cap="none" strike="noStrike">
                <a:solidFill>
                  <a:srgbClr val="000000"/>
                </a:solidFill>
                <a:highlight>
                  <a:srgbClr val="EFF0F1"/>
                </a:highlight>
                <a:latin typeface="Courier New"/>
                <a:ea typeface="Courier New"/>
                <a:cs typeface="Courier New"/>
                <a:sym typeface="Courier New"/>
              </a:rPr>
              <a:t>df = load_data(city, month, day)</a:t>
            </a:r>
            <a:endParaRPr/>
          </a:p>
          <a:p>
            <a:pPr indent="0" lvl="0" marL="149225" marR="0" rtl="0" algn="l">
              <a:lnSpc>
                <a:spcPct val="125000"/>
              </a:lnSpc>
              <a:spcBef>
                <a:spcPts val="0"/>
              </a:spcBef>
              <a:spcAft>
                <a:spcPts val="0"/>
              </a:spcAft>
              <a:buNone/>
            </a:pPr>
            <a:r>
              <a:t/>
            </a:r>
            <a:endParaRPr b="0" i="0" sz="1250" u="none" cap="none" strike="noStrike">
              <a:solidFill>
                <a:srgbClr val="000000"/>
              </a:solidFill>
              <a:highlight>
                <a:srgbClr val="FFFFFF"/>
              </a:highlight>
              <a:latin typeface="Cairo"/>
              <a:ea typeface="Cairo"/>
              <a:cs typeface="Cairo"/>
              <a:sym typeface="Cai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132" name="Shape 132"/>
        <p:cNvGrpSpPr/>
        <p:nvPr/>
      </p:nvGrpSpPr>
      <p:grpSpPr>
        <a:xfrm>
          <a:off x="0" y="0"/>
          <a:ext cx="0" cy="0"/>
          <a:chOff x="0" y="0"/>
          <a:chExt cx="0" cy="0"/>
        </a:xfrm>
      </p:grpSpPr>
      <p:sp>
        <p:nvSpPr>
          <p:cNvPr id="133" name="Google Shape;133;p32"/>
          <p:cNvSpPr/>
          <p:nvPr/>
        </p:nvSpPr>
        <p:spPr>
          <a:xfrm>
            <a:off x="428911" y="1965462"/>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None/>
            </a:pPr>
            <a:r>
              <a:t/>
            </a:r>
            <a:endParaRPr b="0" i="0" sz="1450" u="none" cap="none" strike="noStrike">
              <a:solidFill>
                <a:srgbClr val="000000"/>
              </a:solidFill>
              <a:highlight>
                <a:srgbClr val="FFFFFF"/>
              </a:highlight>
              <a:latin typeface="Cairo"/>
              <a:ea typeface="Cairo"/>
              <a:cs typeface="Cairo"/>
              <a:sym typeface="Cairo"/>
            </a:endParaRPr>
          </a:p>
        </p:txBody>
      </p:sp>
      <p:sp>
        <p:nvSpPr>
          <p:cNvPr id="134" name="Google Shape;134;p32"/>
          <p:cNvSpPr/>
          <p:nvPr/>
        </p:nvSpPr>
        <p:spPr>
          <a:xfrm>
            <a:off x="2099784" y="1965462"/>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None/>
            </a:pPr>
            <a:r>
              <a:t/>
            </a:r>
            <a:endParaRPr b="0" i="0" sz="1200" u="none" cap="none" strike="noStrike">
              <a:solidFill>
                <a:srgbClr val="000000"/>
              </a:solidFill>
              <a:latin typeface="Open Sans"/>
              <a:ea typeface="Open Sans"/>
              <a:cs typeface="Open Sans"/>
              <a:sym typeface="Open Sans"/>
            </a:endParaRPr>
          </a:p>
        </p:txBody>
      </p:sp>
      <p:sp>
        <p:nvSpPr>
          <p:cNvPr id="135" name="Google Shape;135;p32"/>
          <p:cNvSpPr/>
          <p:nvPr/>
        </p:nvSpPr>
        <p:spPr>
          <a:xfrm>
            <a:off x="1015464"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00" u="none" cap="none" strike="noStrike">
                <a:solidFill>
                  <a:srgbClr val="666666"/>
                </a:solidFill>
                <a:latin typeface="Open Sans"/>
                <a:ea typeface="Open Sans"/>
                <a:cs typeface="Open Sans"/>
                <a:sym typeface="Open Sans"/>
              </a:rPr>
              <a:t>1</a:t>
            </a:r>
            <a:endParaRPr b="1" i="0" sz="1400" u="none" cap="none" strike="noStrike">
              <a:solidFill>
                <a:srgbClr val="666666"/>
              </a:solidFill>
              <a:latin typeface="Open Sans"/>
              <a:ea typeface="Open Sans"/>
              <a:cs typeface="Open Sans"/>
              <a:sym typeface="Open Sans"/>
            </a:endParaRPr>
          </a:p>
        </p:txBody>
      </p:sp>
      <p:sp>
        <p:nvSpPr>
          <p:cNvPr id="136" name="Google Shape;136;p32"/>
          <p:cNvSpPr/>
          <p:nvPr/>
        </p:nvSpPr>
        <p:spPr>
          <a:xfrm>
            <a:off x="26863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00" u="none" cap="none" strike="noStrike">
                <a:solidFill>
                  <a:srgbClr val="666666"/>
                </a:solidFill>
                <a:latin typeface="Open Sans"/>
                <a:ea typeface="Open Sans"/>
                <a:cs typeface="Open Sans"/>
                <a:sym typeface="Open Sans"/>
              </a:rPr>
              <a:t>2</a:t>
            </a:r>
            <a:endParaRPr b="1" i="0" sz="1400" u="none" cap="none" strike="noStrike">
              <a:solidFill>
                <a:srgbClr val="666666"/>
              </a:solidFill>
              <a:latin typeface="Open Sans"/>
              <a:ea typeface="Open Sans"/>
              <a:cs typeface="Open Sans"/>
              <a:sym typeface="Open Sans"/>
            </a:endParaRPr>
          </a:p>
        </p:txBody>
      </p:sp>
      <p:sp>
        <p:nvSpPr>
          <p:cNvPr id="137" name="Google Shape;137;p32"/>
          <p:cNvSpPr txBox="1"/>
          <p:nvPr/>
        </p:nvSpPr>
        <p:spPr>
          <a:xfrm>
            <a:off x="428900" y="2068125"/>
            <a:ext cx="1586100" cy="1337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None/>
            </a:pPr>
            <a:r>
              <a:rPr b="1" i="0" lang="en" sz="1550" u="none" cap="none" strike="noStrike">
                <a:solidFill>
                  <a:srgbClr val="000000"/>
                </a:solidFill>
                <a:highlight>
                  <a:srgbClr val="FFFFFF"/>
                </a:highlight>
                <a:latin typeface="Arial"/>
                <a:ea typeface="Arial"/>
                <a:cs typeface="Arial"/>
                <a:sym typeface="Arial"/>
              </a:rPr>
              <a:t>Project Details</a:t>
            </a:r>
            <a:endParaRPr b="1" i="0" sz="850" u="none" cap="none" strike="noStrike">
              <a:solidFill>
                <a:srgbClr val="00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None/>
            </a:pPr>
            <a:r>
              <a:rPr b="1" i="0" lang="en" sz="850" u="none" cap="none" strike="noStrike">
                <a:solidFill>
                  <a:srgbClr val="980000"/>
                </a:solidFill>
                <a:highlight>
                  <a:srgbClr val="FFFFFF"/>
                </a:highlight>
                <a:latin typeface="Arial"/>
                <a:ea typeface="Arial"/>
                <a:cs typeface="Arial"/>
                <a:sym typeface="Arial"/>
              </a:rPr>
              <a:t>- Overview</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None/>
            </a:pPr>
            <a:r>
              <a:rPr b="1" i="0" lang="en" sz="850" u="none" cap="none" strike="noStrike">
                <a:solidFill>
                  <a:srgbClr val="980000"/>
                </a:solidFill>
                <a:highlight>
                  <a:srgbClr val="FFFFFF"/>
                </a:highlight>
                <a:latin typeface="Arial"/>
                <a:ea typeface="Arial"/>
                <a:cs typeface="Arial"/>
                <a:sym typeface="Arial"/>
              </a:rPr>
              <a:t>- The Datasets</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None/>
            </a:pPr>
            <a:r>
              <a:rPr b="1" i="0" lang="en" sz="850" u="none" cap="none" strike="noStrike">
                <a:solidFill>
                  <a:srgbClr val="980000"/>
                </a:solidFill>
                <a:highlight>
                  <a:srgbClr val="FFFFFF"/>
                </a:highlight>
                <a:latin typeface="Arial"/>
                <a:ea typeface="Arial"/>
                <a:cs typeface="Arial"/>
                <a:sym typeface="Arial"/>
              </a:rPr>
              <a:t>- Statistics Computed</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None/>
            </a:pPr>
            <a:r>
              <a:rPr b="1" i="0" lang="en" sz="850" u="none" cap="none" strike="noStrike">
                <a:solidFill>
                  <a:srgbClr val="980000"/>
                </a:solidFill>
                <a:highlight>
                  <a:srgbClr val="FFFFFF"/>
                </a:highlight>
                <a:latin typeface="Arial"/>
                <a:ea typeface="Arial"/>
                <a:cs typeface="Arial"/>
                <a:sym typeface="Arial"/>
              </a:rPr>
              <a:t>- The Files</a:t>
            </a:r>
            <a:endParaRPr b="1" i="0" sz="1850" u="none" cap="none" strike="noStrike">
              <a:solidFill>
                <a:srgbClr val="980000"/>
              </a:solidFill>
              <a:highlight>
                <a:srgbClr val="FFFFFF"/>
              </a:highlight>
              <a:latin typeface="Cairo"/>
              <a:ea typeface="Cairo"/>
              <a:cs typeface="Cairo"/>
              <a:sym typeface="Cairo"/>
            </a:endParaRPr>
          </a:p>
        </p:txBody>
      </p:sp>
      <p:sp>
        <p:nvSpPr>
          <p:cNvPr id="138" name="Google Shape;138;p32"/>
          <p:cNvSpPr txBox="1"/>
          <p:nvPr/>
        </p:nvSpPr>
        <p:spPr>
          <a:xfrm>
            <a:off x="2099775" y="2151425"/>
            <a:ext cx="1586100" cy="1116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b="1" i="0" lang="en" sz="1550" u="none" cap="none" strike="noStrike">
                <a:solidFill>
                  <a:srgbClr val="3C78D8"/>
                </a:solidFill>
                <a:highlight>
                  <a:srgbClr val="FFFFFF"/>
                </a:highlight>
                <a:latin typeface="Arial"/>
                <a:ea typeface="Arial"/>
                <a:cs typeface="Arial"/>
                <a:sym typeface="Arial"/>
              </a:rPr>
              <a:t>Workspace &amp; Submission</a:t>
            </a:r>
            <a:endParaRPr b="1" i="0" sz="850" u="none" cap="none" strike="noStrike">
              <a:solidFill>
                <a:srgbClr val="3C78D8"/>
              </a:solidFill>
              <a:highlight>
                <a:srgbClr val="FFFFFF"/>
              </a:highlight>
              <a:latin typeface="Arial"/>
              <a:ea typeface="Arial"/>
              <a:cs typeface="Arial"/>
              <a:sym typeface="Arial"/>
            </a:endParaRPr>
          </a:p>
        </p:txBody>
      </p:sp>
      <p:sp>
        <p:nvSpPr>
          <p:cNvPr id="139" name="Google Shape;139;p32"/>
          <p:cNvSpPr txBox="1"/>
          <p:nvPr>
            <p:ph idx="4294967295"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Agenda</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140" name="Google Shape;140;p32"/>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141" name="Google Shape;141;p32"/>
          <p:cNvSpPr/>
          <p:nvPr/>
        </p:nvSpPr>
        <p:spPr>
          <a:xfrm>
            <a:off x="3770672" y="1965474"/>
            <a:ext cx="1586100" cy="1439700"/>
          </a:xfrm>
          <a:prstGeom prst="rect">
            <a:avLst/>
          </a:prstGeom>
          <a:noFill/>
          <a:ln cap="flat" cmpd="sng" w="9525">
            <a:solidFill>
              <a:srgbClr val="92D05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None/>
            </a:pPr>
            <a:r>
              <a:t/>
            </a:r>
            <a:endParaRPr b="0" i="0" sz="1200" u="none" cap="none" strike="noStrike">
              <a:solidFill>
                <a:srgbClr val="000000"/>
              </a:solidFill>
              <a:latin typeface="Open Sans"/>
              <a:ea typeface="Open Sans"/>
              <a:cs typeface="Open Sans"/>
              <a:sym typeface="Open Sans"/>
            </a:endParaRPr>
          </a:p>
        </p:txBody>
      </p:sp>
      <p:sp>
        <p:nvSpPr>
          <p:cNvPr id="142" name="Google Shape;142;p32"/>
          <p:cNvSpPr/>
          <p:nvPr/>
        </p:nvSpPr>
        <p:spPr>
          <a:xfrm>
            <a:off x="4357225" y="1738337"/>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00" u="none" cap="none" strike="noStrike">
                <a:solidFill>
                  <a:srgbClr val="666666"/>
                </a:solidFill>
                <a:latin typeface="Open Sans"/>
                <a:ea typeface="Open Sans"/>
                <a:cs typeface="Open Sans"/>
                <a:sym typeface="Open Sans"/>
              </a:rPr>
              <a:t>3</a:t>
            </a:r>
            <a:endParaRPr b="1" i="0" sz="1400" u="none" cap="none" strike="noStrike">
              <a:solidFill>
                <a:srgbClr val="666666"/>
              </a:solidFill>
              <a:latin typeface="Open Sans"/>
              <a:ea typeface="Open Sans"/>
              <a:cs typeface="Open Sans"/>
              <a:sym typeface="Open Sans"/>
            </a:endParaRPr>
          </a:p>
        </p:txBody>
      </p:sp>
      <p:sp>
        <p:nvSpPr>
          <p:cNvPr id="143" name="Google Shape;143;p32"/>
          <p:cNvSpPr txBox="1"/>
          <p:nvPr/>
        </p:nvSpPr>
        <p:spPr>
          <a:xfrm>
            <a:off x="3864492" y="22589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b="1" i="0" lang="en" sz="1400" u="none" cap="none" strike="noStrike">
                <a:solidFill>
                  <a:srgbClr val="073763"/>
                </a:solidFill>
                <a:latin typeface="Cairo"/>
                <a:ea typeface="Cairo"/>
                <a:cs typeface="Cairo"/>
                <a:sym typeface="Cairo"/>
              </a:rPr>
              <a:t>Data loading</a:t>
            </a:r>
            <a:endParaRPr/>
          </a:p>
          <a:p>
            <a:pPr indent="0" lvl="0" marL="0" marR="0" rtl="0" algn="ctr">
              <a:lnSpc>
                <a:spcPct val="115000"/>
              </a:lnSpc>
              <a:spcBef>
                <a:spcPts val="0"/>
              </a:spcBef>
              <a:spcAft>
                <a:spcPts val="0"/>
              </a:spcAft>
              <a:buNone/>
            </a:pPr>
            <a:r>
              <a:t/>
            </a:r>
            <a:endParaRPr b="1" i="0" sz="1400" u="none" cap="none" strike="noStrike">
              <a:solidFill>
                <a:srgbClr val="38761D"/>
              </a:solidFill>
              <a:latin typeface="Cairo"/>
              <a:ea typeface="Cairo"/>
              <a:cs typeface="Cairo"/>
              <a:sym typeface="Cairo"/>
            </a:endParaRPr>
          </a:p>
          <a:p>
            <a:pPr indent="0" lvl="0" marL="0" marR="0" rtl="0" algn="ctr">
              <a:lnSpc>
                <a:spcPct val="115000"/>
              </a:lnSpc>
              <a:spcBef>
                <a:spcPts val="0"/>
              </a:spcBef>
              <a:spcAft>
                <a:spcPts val="0"/>
              </a:spcAft>
              <a:buNone/>
            </a:pPr>
            <a:r>
              <a:rPr b="1" i="0" lang="en" sz="850" u="none" cap="none" strike="noStrike">
                <a:solidFill>
                  <a:srgbClr val="92D050"/>
                </a:solidFill>
                <a:latin typeface="Cairo"/>
                <a:ea typeface="Cairo"/>
                <a:cs typeface="Cairo"/>
                <a:sym typeface="Cairo"/>
              </a:rPr>
              <a:t>get_filter and load_data functions</a:t>
            </a:r>
            <a:endParaRPr b="1" i="0" sz="1550" u="none" cap="none" strike="noStrike">
              <a:solidFill>
                <a:srgbClr val="92D050"/>
              </a:solidFill>
              <a:latin typeface="Cairo"/>
              <a:ea typeface="Cairo"/>
              <a:cs typeface="Cairo"/>
              <a:sym typeface="Cairo"/>
            </a:endParaRPr>
          </a:p>
        </p:txBody>
      </p:sp>
      <p:sp>
        <p:nvSpPr>
          <p:cNvPr id="144" name="Google Shape;144;p32"/>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45" name="Google Shape;145;p32"/>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146" name="Google Shape;146;p32"/>
          <p:cNvSpPr/>
          <p:nvPr/>
        </p:nvSpPr>
        <p:spPr>
          <a:xfrm>
            <a:off x="5478713" y="1955087"/>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None/>
            </a:pPr>
            <a:r>
              <a:t/>
            </a:r>
            <a:endParaRPr b="0" i="0" sz="1200" u="none" cap="none" strike="noStrike">
              <a:solidFill>
                <a:srgbClr val="000000"/>
              </a:solidFill>
              <a:latin typeface="Open Sans"/>
              <a:ea typeface="Open Sans"/>
              <a:cs typeface="Open Sans"/>
              <a:sym typeface="Open Sans"/>
            </a:endParaRPr>
          </a:p>
        </p:txBody>
      </p:sp>
      <p:sp>
        <p:nvSpPr>
          <p:cNvPr id="147" name="Google Shape;147;p32"/>
          <p:cNvSpPr/>
          <p:nvPr/>
        </p:nvSpPr>
        <p:spPr>
          <a:xfrm>
            <a:off x="60652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00" u="none" cap="none" strike="noStrike">
                <a:solidFill>
                  <a:srgbClr val="666666"/>
                </a:solidFill>
                <a:latin typeface="Open Sans"/>
                <a:ea typeface="Open Sans"/>
                <a:cs typeface="Open Sans"/>
                <a:sym typeface="Open Sans"/>
              </a:rPr>
              <a:t>4</a:t>
            </a:r>
            <a:endParaRPr b="1" i="0" sz="1400" u="none" cap="none" strike="noStrike">
              <a:solidFill>
                <a:srgbClr val="666666"/>
              </a:solidFill>
              <a:latin typeface="Open Sans"/>
              <a:ea typeface="Open Sans"/>
              <a:cs typeface="Open Sans"/>
              <a:sym typeface="Open Sans"/>
            </a:endParaRPr>
          </a:p>
        </p:txBody>
      </p:sp>
      <p:sp>
        <p:nvSpPr>
          <p:cNvPr id="148" name="Google Shape;148;p32"/>
          <p:cNvSpPr txBox="1"/>
          <p:nvPr/>
        </p:nvSpPr>
        <p:spPr>
          <a:xfrm>
            <a:off x="5572467" y="22795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b="1" i="0" lang="en" sz="1450" u="none" cap="none" strike="noStrike">
                <a:solidFill>
                  <a:srgbClr val="073763"/>
                </a:solidFill>
                <a:latin typeface="Cairo"/>
                <a:ea typeface="Cairo"/>
                <a:cs typeface="Cairo"/>
                <a:sym typeface="Cairo"/>
              </a:rPr>
              <a:t>Statistics Output</a:t>
            </a:r>
            <a:endParaRPr/>
          </a:p>
          <a:p>
            <a:pPr indent="0" lvl="0" marL="0" marR="0" rtl="0" algn="ctr">
              <a:lnSpc>
                <a:spcPct val="115000"/>
              </a:lnSpc>
              <a:spcBef>
                <a:spcPts val="0"/>
              </a:spcBef>
              <a:spcAft>
                <a:spcPts val="0"/>
              </a:spcAft>
              <a:buNone/>
            </a:pPr>
            <a:r>
              <a:t/>
            </a:r>
            <a:endParaRPr b="1" i="0" sz="1450" u="none" cap="none" strike="noStrike">
              <a:solidFill>
                <a:srgbClr val="073763"/>
              </a:solidFill>
              <a:latin typeface="Cairo"/>
              <a:ea typeface="Cairo"/>
              <a:cs typeface="Cairo"/>
              <a:sym typeface="Cairo"/>
            </a:endParaRPr>
          </a:p>
          <a:p>
            <a:pPr indent="0" lvl="0" marL="0" marR="0" rtl="0" algn="ctr">
              <a:lnSpc>
                <a:spcPct val="115000"/>
              </a:lnSpc>
              <a:spcBef>
                <a:spcPts val="0"/>
              </a:spcBef>
              <a:spcAft>
                <a:spcPts val="0"/>
              </a:spcAft>
              <a:buNone/>
            </a:pPr>
            <a:r>
              <a:rPr b="1" i="0" lang="en" sz="850" u="none" cap="none" strike="noStrike">
                <a:solidFill>
                  <a:srgbClr val="073763"/>
                </a:solidFill>
                <a:latin typeface="Cairo"/>
                <a:ea typeface="Cairo"/>
                <a:cs typeface="Cairo"/>
                <a:sym typeface="Cairo"/>
              </a:rPr>
              <a:t>4 functions</a:t>
            </a:r>
            <a:endParaRPr b="1" i="0" sz="1450" u="none" cap="none" strike="noStrike">
              <a:solidFill>
                <a:srgbClr val="073763"/>
              </a:solidFill>
              <a:latin typeface="Cairo"/>
              <a:ea typeface="Cairo"/>
              <a:cs typeface="Cairo"/>
              <a:sym typeface="Cairo"/>
            </a:endParaRPr>
          </a:p>
        </p:txBody>
      </p:sp>
      <p:sp>
        <p:nvSpPr>
          <p:cNvPr id="149" name="Google Shape;149;p32"/>
          <p:cNvSpPr/>
          <p:nvPr/>
        </p:nvSpPr>
        <p:spPr>
          <a:xfrm>
            <a:off x="358225" y="1112100"/>
            <a:ext cx="3327600" cy="572700"/>
          </a:xfrm>
          <a:prstGeom prst="chevron">
            <a:avLst>
              <a:gd fmla="val 50000" name="adj"/>
            </a:avLst>
          </a:prstGeom>
          <a:solidFill>
            <a:srgbClr val="FFFFFF"/>
          </a:solid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0" i="0" lang="en" sz="2650" u="none" cap="none" strike="noStrike">
                <a:solidFill>
                  <a:srgbClr val="0097A7"/>
                </a:solidFill>
                <a:highlight>
                  <a:srgbClr val="FFFFFF"/>
                </a:highlight>
                <a:latin typeface="Cairo"/>
                <a:ea typeface="Cairo"/>
                <a:cs typeface="Cairo"/>
                <a:sym typeface="Cairo"/>
              </a:rPr>
              <a:t>Project Overview</a:t>
            </a:r>
            <a:endParaRPr b="0" i="0" sz="3000" u="none" cap="none" strike="noStrike">
              <a:solidFill>
                <a:srgbClr val="0097A7"/>
              </a:solidFill>
              <a:latin typeface="Cairo"/>
              <a:ea typeface="Cairo"/>
              <a:cs typeface="Cairo"/>
              <a:sym typeface="Cairo"/>
            </a:endParaRPr>
          </a:p>
        </p:txBody>
      </p:sp>
      <p:sp>
        <p:nvSpPr>
          <p:cNvPr id="150" name="Google Shape;150;p32"/>
          <p:cNvSpPr/>
          <p:nvPr/>
        </p:nvSpPr>
        <p:spPr>
          <a:xfrm>
            <a:off x="3504000" y="1112100"/>
            <a:ext cx="5328300" cy="572700"/>
          </a:xfrm>
          <a:prstGeom prst="chevron">
            <a:avLst>
              <a:gd fmla="val 50000" name="adj"/>
            </a:avLst>
          </a:prstGeom>
          <a:solidFill>
            <a:schemeClr val="lt1"/>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0" i="0" lang="en" sz="2650" u="none" cap="none" strike="noStrike">
                <a:solidFill>
                  <a:srgbClr val="0097A7"/>
                </a:solidFill>
                <a:highlight>
                  <a:srgbClr val="FFFFFF"/>
                </a:highlight>
                <a:latin typeface="Cairo"/>
                <a:ea typeface="Cairo"/>
                <a:cs typeface="Cairo"/>
                <a:sym typeface="Cairo"/>
              </a:rPr>
              <a:t>Code Walkthrough</a:t>
            </a:r>
            <a:endParaRPr b="0" i="0" sz="2650" u="none" cap="none" strike="noStrike">
              <a:solidFill>
                <a:srgbClr val="0097A7"/>
              </a:solidFill>
              <a:highlight>
                <a:srgbClr val="FFFFFF"/>
              </a:highlight>
              <a:latin typeface="Cairo"/>
              <a:ea typeface="Cairo"/>
              <a:cs typeface="Cairo"/>
              <a:sym typeface="Cairo"/>
            </a:endParaRPr>
          </a:p>
        </p:txBody>
      </p:sp>
      <p:sp>
        <p:nvSpPr>
          <p:cNvPr id="151" name="Google Shape;151;p32"/>
          <p:cNvSpPr/>
          <p:nvPr/>
        </p:nvSpPr>
        <p:spPr>
          <a:xfrm>
            <a:off x="7280438" y="1960287"/>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None/>
            </a:pPr>
            <a:r>
              <a:t/>
            </a:r>
            <a:endParaRPr b="0" i="0" sz="1200" u="none" cap="none" strike="noStrike">
              <a:solidFill>
                <a:srgbClr val="000000"/>
              </a:solidFill>
              <a:latin typeface="Open Sans"/>
              <a:ea typeface="Open Sans"/>
              <a:cs typeface="Open Sans"/>
              <a:sym typeface="Open Sans"/>
            </a:endParaRPr>
          </a:p>
        </p:txBody>
      </p:sp>
      <p:sp>
        <p:nvSpPr>
          <p:cNvPr id="152" name="Google Shape;152;p32"/>
          <p:cNvSpPr/>
          <p:nvPr/>
        </p:nvSpPr>
        <p:spPr>
          <a:xfrm>
            <a:off x="7866962" y="17435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00" u="none" cap="none" strike="noStrike">
                <a:solidFill>
                  <a:srgbClr val="666666"/>
                </a:solidFill>
                <a:latin typeface="Open Sans"/>
                <a:ea typeface="Open Sans"/>
                <a:cs typeface="Open Sans"/>
                <a:sym typeface="Open Sans"/>
              </a:rPr>
              <a:t>5</a:t>
            </a:r>
            <a:endParaRPr b="1" i="0" sz="1400" u="none" cap="none" strike="noStrike">
              <a:solidFill>
                <a:srgbClr val="666666"/>
              </a:solidFill>
              <a:latin typeface="Open Sans"/>
              <a:ea typeface="Open Sans"/>
              <a:cs typeface="Open Sans"/>
              <a:sym typeface="Open Sans"/>
            </a:endParaRPr>
          </a:p>
        </p:txBody>
      </p:sp>
      <p:sp>
        <p:nvSpPr>
          <p:cNvPr id="153" name="Google Shape;153;p32"/>
          <p:cNvSpPr txBox="1"/>
          <p:nvPr/>
        </p:nvSpPr>
        <p:spPr>
          <a:xfrm>
            <a:off x="7374192" y="22847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b="1" i="0" lang="en" sz="1550" u="none" cap="none" strike="noStrike">
                <a:solidFill>
                  <a:srgbClr val="CC0000"/>
                </a:solidFill>
                <a:latin typeface="Cairo"/>
                <a:ea typeface="Cairo"/>
                <a:cs typeface="Cairo"/>
                <a:sym typeface="Cairo"/>
              </a:rPr>
              <a:t>Interactive Raw Data display</a:t>
            </a:r>
            <a:endParaRPr b="1" i="0" sz="1550" u="none" cap="none" strike="noStrike">
              <a:solidFill>
                <a:srgbClr val="CC0000"/>
              </a:solidFill>
              <a:latin typeface="Cairo"/>
              <a:ea typeface="Cairo"/>
              <a:cs typeface="Cairo"/>
              <a:sym typeface="Cairo"/>
            </a:endParaRPr>
          </a:p>
          <a:p>
            <a:pPr indent="0" lvl="0" marL="0" marR="0" rtl="0" algn="ctr">
              <a:lnSpc>
                <a:spcPct val="115000"/>
              </a:lnSpc>
              <a:spcBef>
                <a:spcPts val="0"/>
              </a:spcBef>
              <a:spcAft>
                <a:spcPts val="0"/>
              </a:spcAft>
              <a:buNone/>
            </a:pPr>
            <a:r>
              <a:rPr b="1" i="0" lang="en" sz="850" u="none" cap="none" strike="noStrike">
                <a:solidFill>
                  <a:srgbClr val="FF0000"/>
                </a:solidFill>
                <a:latin typeface="Cairo"/>
                <a:ea typeface="Cairo"/>
                <a:cs typeface="Cairo"/>
                <a:sym typeface="Cairo"/>
              </a:rPr>
              <a:t>display_raw_data(city)</a:t>
            </a:r>
            <a:endParaRPr b="1" i="0" sz="1550" u="none" cap="none" strike="noStrike">
              <a:solidFill>
                <a:srgbClr val="FF0000"/>
              </a:solidFill>
              <a:latin typeface="Cairo"/>
              <a:ea typeface="Cairo"/>
              <a:cs typeface="Cairo"/>
              <a:sym typeface="Cai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0"/>
          <p:cNvSpPr txBox="1"/>
          <p:nvPr/>
        </p:nvSpPr>
        <p:spPr>
          <a:xfrm>
            <a:off x="572725" y="1520575"/>
            <a:ext cx="3653100" cy="2937900"/>
          </a:xfrm>
          <a:prstGeom prst="rect">
            <a:avLst/>
          </a:prstGeom>
          <a:noFill/>
          <a:ln cap="flat" cmpd="sng" w="19050">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i="0" lang="en" sz="1550" u="none" cap="none" strike="noStrike">
                <a:solidFill>
                  <a:srgbClr val="980000"/>
                </a:solidFill>
                <a:highlight>
                  <a:srgbClr val="FFFFFF"/>
                </a:highlight>
                <a:latin typeface="Courier New"/>
                <a:ea typeface="Courier New"/>
                <a:cs typeface="Courier New"/>
                <a:sym typeface="Courier New"/>
              </a:rPr>
              <a:t>get_filters()</a:t>
            </a:r>
            <a:endParaRPr b="0" i="0" sz="1400" u="none" cap="none" strike="noStrike">
              <a:solidFill>
                <a:srgbClr val="000000"/>
              </a:solidFill>
              <a:highlight>
                <a:srgbClr val="FFFFFF"/>
              </a:highlight>
              <a:latin typeface="Arial"/>
              <a:ea typeface="Arial"/>
              <a:cs typeface="Arial"/>
              <a:sym typeface="Arial"/>
            </a:endParaRPr>
          </a:p>
        </p:txBody>
      </p:sp>
      <p:sp>
        <p:nvSpPr>
          <p:cNvPr id="396" name="Google Shape;396;p5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The First Function</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397" name="Google Shape;397;p50"/>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398" name="Google Shape;398;p50"/>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399" name="Google Shape;399;p50"/>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400" name="Google Shape;400;p50"/>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401" name="Google Shape;401;p50"/>
          <p:cNvSpPr txBox="1"/>
          <p:nvPr/>
        </p:nvSpPr>
        <p:spPr>
          <a:xfrm>
            <a:off x="3114000" y="544000"/>
            <a:ext cx="4266300" cy="853500"/>
          </a:xfrm>
          <a:prstGeom prst="rect">
            <a:avLst/>
          </a:prstGeom>
          <a:noFill/>
          <a:ln cap="flat" cmpd="sng" w="28575">
            <a:solidFill>
              <a:srgbClr val="98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i="0" lang="en" sz="1050" u="none" cap="none" strike="noStrike">
                <a:solidFill>
                  <a:srgbClr val="000000"/>
                </a:solidFill>
                <a:highlight>
                  <a:srgbClr val="FFFFFF"/>
                </a:highlight>
                <a:latin typeface="Courier New"/>
                <a:ea typeface="Courier New"/>
                <a:cs typeface="Courier New"/>
                <a:sym typeface="Courier New"/>
              </a:rPr>
              <a:t>CITY_DATA = { </a:t>
            </a:r>
            <a:r>
              <a:rPr b="1" i="0" lang="en" sz="1050" u="none" cap="none" strike="noStrike">
                <a:solidFill>
                  <a:srgbClr val="980000"/>
                </a:solidFill>
                <a:highlight>
                  <a:srgbClr val="FFFFFF"/>
                </a:highlight>
                <a:latin typeface="Courier New"/>
                <a:ea typeface="Courier New"/>
                <a:cs typeface="Courier New"/>
                <a:sym typeface="Courier New"/>
              </a:rPr>
              <a:t>'chicago'</a:t>
            </a:r>
            <a:r>
              <a:rPr b="1" i="0" lang="en" sz="1050" u="none" cap="none" strike="noStrike">
                <a:solidFill>
                  <a:srgbClr val="000000"/>
                </a:solidFill>
                <a:highlight>
                  <a:srgbClr val="FFFFFF"/>
                </a:highlight>
                <a:latin typeface="Courier New"/>
                <a:ea typeface="Courier New"/>
                <a:cs typeface="Courier New"/>
                <a:sym typeface="Courier New"/>
              </a:rPr>
              <a:t>: 'chicago.csv',</a:t>
            </a:r>
            <a:endParaRPr b="1" i="0" sz="1050" u="none" cap="none" strike="noStrike">
              <a:solidFill>
                <a:srgbClr val="000000"/>
              </a:solidFill>
              <a:highlight>
                <a:srgbClr val="FFFFFF"/>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b="1" i="0" lang="en" sz="1050" u="none" cap="none" strike="noStrike">
                <a:solidFill>
                  <a:srgbClr val="000000"/>
                </a:solidFill>
                <a:highlight>
                  <a:srgbClr val="FFFFFF"/>
                </a:highlight>
                <a:latin typeface="Courier New"/>
                <a:ea typeface="Courier New"/>
                <a:cs typeface="Courier New"/>
                <a:sym typeface="Courier New"/>
              </a:rPr>
              <a:t>              </a:t>
            </a:r>
            <a:r>
              <a:rPr b="1" i="0" lang="en" sz="1050" u="none" cap="none" strike="noStrike">
                <a:solidFill>
                  <a:srgbClr val="980000"/>
                </a:solidFill>
                <a:highlight>
                  <a:srgbClr val="FFFFFF"/>
                </a:highlight>
                <a:latin typeface="Courier New"/>
                <a:ea typeface="Courier New"/>
                <a:cs typeface="Courier New"/>
                <a:sym typeface="Courier New"/>
              </a:rPr>
              <a:t>'new york city'</a:t>
            </a:r>
            <a:r>
              <a:rPr b="1" i="0" lang="en" sz="1050" u="none" cap="none" strike="noStrike">
                <a:solidFill>
                  <a:srgbClr val="000000"/>
                </a:solidFill>
                <a:highlight>
                  <a:srgbClr val="FFFFFF"/>
                </a:highlight>
                <a:latin typeface="Courier New"/>
                <a:ea typeface="Courier New"/>
                <a:cs typeface="Courier New"/>
                <a:sym typeface="Courier New"/>
              </a:rPr>
              <a:t>: 'new_york_city.csv',</a:t>
            </a:r>
            <a:endParaRPr b="1" i="0" sz="1050" u="none" cap="none" strike="noStrike">
              <a:solidFill>
                <a:srgbClr val="000000"/>
              </a:solidFill>
              <a:highlight>
                <a:srgbClr val="FFFFFF"/>
              </a:highlight>
              <a:latin typeface="Courier New"/>
              <a:ea typeface="Courier New"/>
              <a:cs typeface="Courier New"/>
              <a:sym typeface="Courier New"/>
            </a:endParaRPr>
          </a:p>
          <a:p>
            <a:pPr indent="0" lvl="0" marL="0" marR="0" rtl="0" algn="l">
              <a:lnSpc>
                <a:spcPct val="115000"/>
              </a:lnSpc>
              <a:spcBef>
                <a:spcPts val="0"/>
              </a:spcBef>
              <a:spcAft>
                <a:spcPts val="0"/>
              </a:spcAft>
              <a:buNone/>
            </a:pPr>
            <a:r>
              <a:rPr b="1" i="0" lang="en" sz="1050" u="none" cap="none" strike="noStrike">
                <a:solidFill>
                  <a:srgbClr val="000000"/>
                </a:solidFill>
                <a:highlight>
                  <a:srgbClr val="FFFFFF"/>
                </a:highlight>
                <a:latin typeface="Courier New"/>
                <a:ea typeface="Courier New"/>
                <a:cs typeface="Courier New"/>
                <a:sym typeface="Courier New"/>
              </a:rPr>
              <a:t>              </a:t>
            </a:r>
            <a:r>
              <a:rPr b="1" i="0" lang="en" sz="1050" u="none" cap="none" strike="noStrike">
                <a:solidFill>
                  <a:srgbClr val="980000"/>
                </a:solidFill>
                <a:highlight>
                  <a:srgbClr val="FFFFFF"/>
                </a:highlight>
                <a:latin typeface="Courier New"/>
                <a:ea typeface="Courier New"/>
                <a:cs typeface="Courier New"/>
                <a:sym typeface="Courier New"/>
              </a:rPr>
              <a:t>'washington'</a:t>
            </a:r>
            <a:r>
              <a:rPr b="1" i="0" lang="en" sz="1050" u="none" cap="none" strike="noStrike">
                <a:solidFill>
                  <a:srgbClr val="000000"/>
                </a:solidFill>
                <a:highlight>
                  <a:srgbClr val="FFFFFF"/>
                </a:highlight>
                <a:latin typeface="Courier New"/>
                <a:ea typeface="Courier New"/>
                <a:cs typeface="Courier New"/>
                <a:sym typeface="Courier New"/>
              </a:rPr>
              <a:t>: 'washington.csv' }</a:t>
            </a:r>
            <a:endParaRPr b="1" i="0" sz="1050" u="none" cap="none" strike="noStrike">
              <a:solidFill>
                <a:srgbClr val="000000"/>
              </a:solidFill>
              <a:highlight>
                <a:srgbClr val="FFFFFF"/>
              </a:highlight>
              <a:latin typeface="Courier New"/>
              <a:ea typeface="Courier New"/>
              <a:cs typeface="Courier New"/>
              <a:sym typeface="Courier New"/>
            </a:endParaRPr>
          </a:p>
        </p:txBody>
      </p:sp>
      <p:sp>
        <p:nvSpPr>
          <p:cNvPr id="402" name="Google Shape;402;p50"/>
          <p:cNvSpPr txBox="1"/>
          <p:nvPr/>
        </p:nvSpPr>
        <p:spPr>
          <a:xfrm>
            <a:off x="1676400" y="1581150"/>
            <a:ext cx="3000000" cy="356400"/>
          </a:xfrm>
          <a:prstGeom prst="rect">
            <a:avLst/>
          </a:prstGeom>
          <a:noFill/>
          <a:ln>
            <a:noFill/>
          </a:ln>
        </p:spPr>
        <p:txBody>
          <a:bodyPr anchorCtr="0" anchor="t" bIns="91425" lIns="91425" spcFirstLastPara="1" rIns="91425" wrap="square" tIns="91425">
            <a:noAutofit/>
          </a:bodyPr>
          <a:lstStyle/>
          <a:p>
            <a:pPr indent="0" lvl="0" marL="457200" marR="0" rtl="0" algn="l">
              <a:lnSpc>
                <a:spcPct val="150000"/>
              </a:lnSpc>
              <a:spcBef>
                <a:spcPts val="0"/>
              </a:spcBef>
              <a:spcAft>
                <a:spcPts val="0"/>
              </a:spcAft>
              <a:buNone/>
            </a:pPr>
            <a:r>
              <a:rPr b="1" i="0" lang="en" sz="1450" u="none" cap="none" strike="noStrike">
                <a:solidFill>
                  <a:srgbClr val="000000"/>
                </a:solidFill>
                <a:highlight>
                  <a:srgbClr val="FFFFFF"/>
                </a:highlight>
                <a:latin typeface="Cairo"/>
                <a:ea typeface="Cairo"/>
                <a:cs typeface="Cairo"/>
                <a:sym typeface="Cairo"/>
              </a:rPr>
              <a:t>Raw User input</a:t>
            </a:r>
            <a:endParaRPr b="0" i="0" sz="1400" u="none" cap="none" strike="noStrike">
              <a:solidFill>
                <a:srgbClr val="000000"/>
              </a:solidFill>
              <a:latin typeface="Arial"/>
              <a:ea typeface="Arial"/>
              <a:cs typeface="Arial"/>
              <a:sym typeface="Arial"/>
            </a:endParaRPr>
          </a:p>
        </p:txBody>
      </p:sp>
      <p:pic>
        <p:nvPicPr>
          <p:cNvPr id="403" name="Google Shape;403;p50"/>
          <p:cNvPicPr preferRelativeResize="0"/>
          <p:nvPr/>
        </p:nvPicPr>
        <p:blipFill rotWithShape="1">
          <a:blip r:embed="rId4">
            <a:alphaModFix/>
          </a:blip>
          <a:srcRect b="0" l="0" r="0" t="0"/>
          <a:stretch/>
        </p:blipFill>
        <p:spPr>
          <a:xfrm>
            <a:off x="3531350" y="1541625"/>
            <a:ext cx="664475" cy="572700"/>
          </a:xfrm>
          <a:prstGeom prst="rect">
            <a:avLst/>
          </a:prstGeom>
          <a:noFill/>
          <a:ln>
            <a:noFill/>
          </a:ln>
        </p:spPr>
      </p:pic>
      <p:sp>
        <p:nvSpPr>
          <p:cNvPr id="404" name="Google Shape;404;p50"/>
          <p:cNvSpPr txBox="1"/>
          <p:nvPr/>
        </p:nvSpPr>
        <p:spPr>
          <a:xfrm>
            <a:off x="703400" y="3028725"/>
            <a:ext cx="1291200" cy="1341300"/>
          </a:xfrm>
          <a:prstGeom prst="rect">
            <a:avLst/>
          </a:prstGeom>
          <a:noFill/>
          <a:ln cap="flat" cmpd="sng" w="28575">
            <a:solidFill>
              <a:srgbClr val="98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i="0" lang="en" sz="1250" u="none" cap="none" strike="noStrike">
                <a:solidFill>
                  <a:srgbClr val="000000"/>
                </a:solidFill>
                <a:highlight>
                  <a:srgbClr val="FFFFFF"/>
                </a:highlight>
                <a:latin typeface="Courier New"/>
                <a:ea typeface="Courier New"/>
                <a:cs typeface="Courier New"/>
                <a:sym typeface="Courier New"/>
              </a:rPr>
              <a:t>Month</a:t>
            </a:r>
            <a:r>
              <a:rPr b="0" i="0" lang="en" sz="1000" u="none" cap="none" strike="noStrike">
                <a:solidFill>
                  <a:srgbClr val="000000"/>
                </a:solidFill>
                <a:latin typeface="Arial"/>
                <a:ea typeface="Arial"/>
                <a:cs typeface="Arial"/>
                <a:sym typeface="Arial"/>
              </a:rPr>
              <a:t>:</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January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February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March</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April</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May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June</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1" i="0" lang="en" sz="1000" u="none" cap="none" strike="noStrike">
                <a:solidFill>
                  <a:srgbClr val="000000"/>
                </a:solidFill>
                <a:latin typeface="Arial"/>
                <a:ea typeface="Arial"/>
                <a:cs typeface="Arial"/>
                <a:sym typeface="Arial"/>
              </a:rPr>
              <a:t>All</a:t>
            </a:r>
            <a:endParaRPr b="1" i="0" sz="1000" u="none" cap="none" strike="noStrike">
              <a:solidFill>
                <a:srgbClr val="000000"/>
              </a:solidFill>
              <a:latin typeface="Arial"/>
              <a:ea typeface="Arial"/>
              <a:cs typeface="Arial"/>
              <a:sym typeface="Arial"/>
            </a:endParaRPr>
          </a:p>
        </p:txBody>
      </p:sp>
      <p:sp>
        <p:nvSpPr>
          <p:cNvPr id="405" name="Google Shape;405;p50"/>
          <p:cNvSpPr txBox="1"/>
          <p:nvPr/>
        </p:nvSpPr>
        <p:spPr>
          <a:xfrm>
            <a:off x="2197625" y="2847450"/>
            <a:ext cx="1736400" cy="1522800"/>
          </a:xfrm>
          <a:prstGeom prst="rect">
            <a:avLst/>
          </a:prstGeom>
          <a:noFill/>
          <a:ln cap="flat" cmpd="sng" w="28575">
            <a:solidFill>
              <a:srgbClr val="98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1" i="0" lang="en" sz="1250" u="none" cap="none" strike="noStrike">
                <a:solidFill>
                  <a:srgbClr val="000000"/>
                </a:solidFill>
                <a:highlight>
                  <a:srgbClr val="FFFFFF"/>
                </a:highlight>
                <a:latin typeface="Courier New"/>
                <a:ea typeface="Courier New"/>
                <a:cs typeface="Courier New"/>
                <a:sym typeface="Courier New"/>
              </a:rPr>
              <a:t>Day</a:t>
            </a:r>
            <a:r>
              <a:rPr b="0" i="0" lang="en" sz="1000" u="none" cap="none" strike="noStrike">
                <a:solidFill>
                  <a:srgbClr val="000000"/>
                </a:solidFill>
                <a:latin typeface="Arial"/>
                <a:ea typeface="Arial"/>
                <a:cs typeface="Arial"/>
                <a:sym typeface="Arial"/>
              </a:rPr>
              <a:t>:</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Saturday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Sunday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Monday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Tuesday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Wednesday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Thursday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0" i="0" lang="en" sz="1000" u="none" cap="none" strike="noStrike">
                <a:solidFill>
                  <a:srgbClr val="000000"/>
                </a:solidFill>
                <a:latin typeface="Arial"/>
                <a:ea typeface="Arial"/>
                <a:cs typeface="Arial"/>
                <a:sym typeface="Arial"/>
              </a:rPr>
              <a:t>Friday</a:t>
            </a:r>
            <a:endParaRPr b="0" i="0" sz="1000" u="none" cap="none" strike="noStrike">
              <a:solidFill>
                <a:srgbClr val="000000"/>
              </a:solidFill>
              <a:latin typeface="Arial"/>
              <a:ea typeface="Arial"/>
              <a:cs typeface="Arial"/>
              <a:sym typeface="Arial"/>
            </a:endParaRPr>
          </a:p>
          <a:p>
            <a:pPr indent="-292100" lvl="0" marL="457200" marR="0" rtl="0" algn="l">
              <a:lnSpc>
                <a:spcPct val="100000"/>
              </a:lnSpc>
              <a:spcBef>
                <a:spcPts val="0"/>
              </a:spcBef>
              <a:spcAft>
                <a:spcPts val="0"/>
              </a:spcAft>
              <a:buClr>
                <a:srgbClr val="000000"/>
              </a:buClr>
              <a:buSzPts val="1000"/>
              <a:buFont typeface="Arial"/>
              <a:buChar char="●"/>
            </a:pPr>
            <a:r>
              <a:rPr b="1" i="0" lang="en" sz="1000" u="none" cap="none" strike="noStrike">
                <a:solidFill>
                  <a:srgbClr val="000000"/>
                </a:solidFill>
                <a:latin typeface="Arial"/>
                <a:ea typeface="Arial"/>
                <a:cs typeface="Arial"/>
                <a:sym typeface="Arial"/>
              </a:rPr>
              <a:t>All</a:t>
            </a:r>
            <a:endParaRPr b="1" i="0" sz="1000" u="none" cap="none" strike="noStrike">
              <a:solidFill>
                <a:srgbClr val="000000"/>
              </a:solidFill>
              <a:latin typeface="Arial"/>
              <a:ea typeface="Arial"/>
              <a:cs typeface="Arial"/>
              <a:sym typeface="Arial"/>
            </a:endParaRPr>
          </a:p>
        </p:txBody>
      </p:sp>
      <p:sp>
        <p:nvSpPr>
          <p:cNvPr id="406" name="Google Shape;406;p50"/>
          <p:cNvSpPr txBox="1"/>
          <p:nvPr/>
        </p:nvSpPr>
        <p:spPr>
          <a:xfrm>
            <a:off x="2209800" y="2239275"/>
            <a:ext cx="1584000" cy="523800"/>
          </a:xfrm>
          <a:prstGeom prst="rect">
            <a:avLst/>
          </a:prstGeom>
          <a:noFill/>
          <a:ln cap="flat" cmpd="sng" w="19050">
            <a:solidFill>
              <a:srgbClr val="434343"/>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i="0" lang="en" sz="1250" u="none" cap="none" strike="noStrike">
                <a:solidFill>
                  <a:srgbClr val="000000"/>
                </a:solidFill>
                <a:highlight>
                  <a:srgbClr val="FFFFFF"/>
                </a:highlight>
                <a:latin typeface="Courier New"/>
                <a:ea typeface="Courier New"/>
                <a:cs typeface="Courier New"/>
                <a:sym typeface="Courier New"/>
              </a:rPr>
              <a:t>City</a:t>
            </a:r>
            <a:endParaRPr b="1" i="0" sz="1050" u="none" cap="none" strike="noStrike">
              <a:solidFill>
                <a:srgbClr val="000000"/>
              </a:solidFill>
              <a:highlight>
                <a:srgbClr val="FFFFFF"/>
              </a:highlight>
              <a:latin typeface="Courier New"/>
              <a:ea typeface="Courier New"/>
              <a:cs typeface="Courier New"/>
              <a:sym typeface="Courier New"/>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407" name="Google Shape;407;p50"/>
          <p:cNvPicPr preferRelativeResize="0"/>
          <p:nvPr/>
        </p:nvPicPr>
        <p:blipFill rotWithShape="1">
          <a:blip r:embed="rId5">
            <a:alphaModFix/>
          </a:blip>
          <a:srcRect b="0" l="0" r="0" t="0"/>
          <a:stretch/>
        </p:blipFill>
        <p:spPr>
          <a:xfrm>
            <a:off x="776150" y="2175638"/>
            <a:ext cx="733425" cy="523875"/>
          </a:xfrm>
          <a:prstGeom prst="rect">
            <a:avLst/>
          </a:prstGeom>
          <a:noFill/>
          <a:ln>
            <a:noFill/>
          </a:ln>
        </p:spPr>
      </p:pic>
      <p:sp>
        <p:nvSpPr>
          <p:cNvPr id="408" name="Google Shape;408;p50"/>
          <p:cNvSpPr txBox="1"/>
          <p:nvPr/>
        </p:nvSpPr>
        <p:spPr>
          <a:xfrm>
            <a:off x="4380150" y="1520525"/>
            <a:ext cx="3000000" cy="15939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Output:</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City </a:t>
            </a:r>
            <a:r>
              <a:rPr b="0" i="0" lang="en" sz="1400" u="none" cap="none" strike="noStrike">
                <a:solidFill>
                  <a:srgbClr val="000000"/>
                </a:solidFill>
                <a:latin typeface="Arial"/>
                <a:ea typeface="Arial"/>
                <a:cs typeface="Arial"/>
                <a:sym typeface="Arial"/>
              </a:rPr>
              <a:t>that matches one in the </a:t>
            </a:r>
            <a:r>
              <a:rPr b="1" i="0" lang="en" sz="1050" u="none" cap="none" strike="noStrike">
                <a:solidFill>
                  <a:srgbClr val="000000"/>
                </a:solidFill>
                <a:highlight>
                  <a:srgbClr val="FFFFFF"/>
                </a:highlight>
                <a:latin typeface="Courier New"/>
                <a:ea typeface="Courier New"/>
                <a:cs typeface="Courier New"/>
                <a:sym typeface="Courier New"/>
              </a:rPr>
              <a:t>CITY_DATA dictionary</a:t>
            </a:r>
            <a:endParaRPr b="1" i="0" sz="1050" u="none" cap="none" strike="noStrike">
              <a:solidFill>
                <a:srgbClr val="000000"/>
              </a:solidFill>
              <a:highlight>
                <a:srgbClr val="FFFFFF"/>
              </a:highlight>
              <a:latin typeface="Courier New"/>
              <a:ea typeface="Courier New"/>
              <a:cs typeface="Courier New"/>
              <a:sym typeface="Courier New"/>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Month</a:t>
            </a:r>
            <a:r>
              <a:rPr b="0" i="0" lang="en" sz="1400" u="none" cap="none" strike="noStrike">
                <a:solidFill>
                  <a:srgbClr val="000000"/>
                </a:solidFill>
                <a:latin typeface="Arial"/>
                <a:ea typeface="Arial"/>
                <a:cs typeface="Arial"/>
                <a:sym typeface="Arial"/>
              </a:rPr>
              <a:t> that is a string of the month name or the string “all”</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1" i="0" lang="en" sz="1400" u="none" cap="none" strike="noStrike">
                <a:solidFill>
                  <a:srgbClr val="000000"/>
                </a:solidFill>
                <a:latin typeface="Arial"/>
                <a:ea typeface="Arial"/>
                <a:cs typeface="Arial"/>
                <a:sym typeface="Arial"/>
              </a:rPr>
              <a:t>Day</a:t>
            </a:r>
            <a:r>
              <a:rPr b="0" i="0" lang="en" sz="1400" u="none" cap="none" strike="noStrike">
                <a:solidFill>
                  <a:srgbClr val="000000"/>
                </a:solidFill>
                <a:latin typeface="Arial"/>
                <a:ea typeface="Arial"/>
                <a:cs typeface="Arial"/>
                <a:sym typeface="Arial"/>
              </a:rPr>
              <a:t> that is a string of the day name or the string “all” </a:t>
            </a:r>
            <a:endParaRPr b="0" i="0" sz="1400" u="none" cap="none" strike="noStrike">
              <a:solidFill>
                <a:srgbClr val="000000"/>
              </a:solidFill>
              <a:latin typeface="Arial"/>
              <a:ea typeface="Arial"/>
              <a:cs typeface="Arial"/>
              <a:sym typeface="Arial"/>
            </a:endParaRPr>
          </a:p>
        </p:txBody>
      </p:sp>
      <p:sp>
        <p:nvSpPr>
          <p:cNvPr id="409" name="Google Shape;409;p50"/>
          <p:cNvSpPr/>
          <p:nvPr/>
        </p:nvSpPr>
        <p:spPr>
          <a:xfrm>
            <a:off x="3873625" y="2240950"/>
            <a:ext cx="664500" cy="459000"/>
          </a:xfrm>
          <a:prstGeom prst="striped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0" name="Google Shape;410;p50"/>
          <p:cNvSpPr txBox="1"/>
          <p:nvPr/>
        </p:nvSpPr>
        <p:spPr>
          <a:xfrm>
            <a:off x="4380225" y="3230350"/>
            <a:ext cx="3000000" cy="9171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 sz="1400" u="none" cap="none" strike="noStrike">
                <a:solidFill>
                  <a:srgbClr val="000000"/>
                </a:solidFill>
                <a:latin typeface="Arial"/>
                <a:ea typeface="Arial"/>
                <a:cs typeface="Arial"/>
                <a:sym typeface="Arial"/>
              </a:rPr>
              <a:t>load_data(city, month, day)</a:t>
            </a:r>
            <a:endParaRPr b="0" i="0" sz="1400" u="none" cap="none" strike="noStrike">
              <a:solidFill>
                <a:srgbClr val="000000"/>
              </a:solidFill>
              <a:latin typeface="Arial"/>
              <a:ea typeface="Arial"/>
              <a:cs typeface="Arial"/>
              <a:sym typeface="Arial"/>
            </a:endParaRPr>
          </a:p>
        </p:txBody>
      </p:sp>
      <p:pic>
        <p:nvPicPr>
          <p:cNvPr id="411" name="Google Shape;411;p50"/>
          <p:cNvPicPr preferRelativeResize="0"/>
          <p:nvPr/>
        </p:nvPicPr>
        <p:blipFill rotWithShape="1">
          <a:blip r:embed="rId5">
            <a:alphaModFix/>
          </a:blip>
          <a:srcRect b="0" l="0" r="0" t="0"/>
          <a:stretch/>
        </p:blipFill>
        <p:spPr>
          <a:xfrm>
            <a:off x="4509950" y="3547238"/>
            <a:ext cx="733425" cy="523875"/>
          </a:xfrm>
          <a:prstGeom prst="rect">
            <a:avLst/>
          </a:prstGeom>
          <a:noFill/>
          <a:ln>
            <a:noFill/>
          </a:ln>
        </p:spPr>
      </p:pic>
      <p:sp>
        <p:nvSpPr>
          <p:cNvPr id="412" name="Google Shape;412;p50"/>
          <p:cNvSpPr/>
          <p:nvPr/>
        </p:nvSpPr>
        <p:spPr>
          <a:xfrm rot="5400000">
            <a:off x="6582350" y="3000100"/>
            <a:ext cx="733500" cy="459000"/>
          </a:xfrm>
          <a:prstGeom prst="stripedRightArrow">
            <a:avLst>
              <a:gd fmla="val 50000" name="adj1"/>
              <a:gd fmla="val 50000" name="adj2"/>
            </a:avLst>
          </a:prstGeom>
          <a:solidFill>
            <a:srgbClr val="6D9EE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13" name="Google Shape;413;p50"/>
          <p:cNvSpPr txBox="1"/>
          <p:nvPr/>
        </p:nvSpPr>
        <p:spPr>
          <a:xfrm>
            <a:off x="7597875" y="3230375"/>
            <a:ext cx="1355100" cy="917100"/>
          </a:xfrm>
          <a:prstGeom prst="rect">
            <a:avLst/>
          </a:prstGeom>
          <a:noFill/>
          <a:ln cap="flat" cmpd="sng" w="1905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Filtered Dataframe</a:t>
            </a:r>
            <a:endParaRPr b="0" i="0" sz="11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1" i="0" lang="en" sz="2700" u="none" cap="none" strike="noStrike">
                <a:solidFill>
                  <a:srgbClr val="000000"/>
                </a:solidFill>
                <a:latin typeface="Arial"/>
                <a:ea typeface="Arial"/>
                <a:cs typeface="Arial"/>
                <a:sym typeface="Arial"/>
              </a:rPr>
              <a:t>df</a:t>
            </a:r>
            <a:endParaRPr b="1" i="0" sz="2700" u="none" cap="none" strike="noStrike">
              <a:solidFill>
                <a:srgbClr val="000000"/>
              </a:solidFill>
              <a:latin typeface="Arial"/>
              <a:ea typeface="Arial"/>
              <a:cs typeface="Arial"/>
              <a:sym typeface="Arial"/>
            </a:endParaRPr>
          </a:p>
        </p:txBody>
      </p:sp>
      <p:sp>
        <p:nvSpPr>
          <p:cNvPr id="414" name="Google Shape;414;p50"/>
          <p:cNvSpPr/>
          <p:nvPr/>
        </p:nvSpPr>
        <p:spPr>
          <a:xfrm>
            <a:off x="7181700" y="3613275"/>
            <a:ext cx="733500" cy="356400"/>
          </a:xfrm>
          <a:prstGeom prst="notchedRightArrow">
            <a:avLst>
              <a:gd fmla="val 50000" name="adj1"/>
              <a:gd fmla="val 50000" name="adj2"/>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95"/>
                                        </p:tgtEl>
                                        <p:attrNameLst>
                                          <p:attrName>style.visibility</p:attrName>
                                        </p:attrNameLst>
                                      </p:cBhvr>
                                      <p:to>
                                        <p:strVal val="visible"/>
                                      </p:to>
                                    </p:set>
                                    <p:animEffect filter="fade" transition="in">
                                      <p:cBhvr>
                                        <p:cTn dur="1000"/>
                                        <p:tgtEl>
                                          <p:spTgt spid="395"/>
                                        </p:tgtEl>
                                      </p:cBhvr>
                                    </p:animEffect>
                                  </p:childTnLst>
                                </p:cTn>
                              </p:par>
                              <p:par>
                                <p:cTn fill="hold" nodeType="withEffect" presetClass="entr" presetID="10" presetSubtype="0">
                                  <p:stCondLst>
                                    <p:cond delay="0"/>
                                  </p:stCondLst>
                                  <p:childTnLst>
                                    <p:set>
                                      <p:cBhvr>
                                        <p:cTn dur="1" fill="hold">
                                          <p:stCondLst>
                                            <p:cond delay="0"/>
                                          </p:stCondLst>
                                        </p:cTn>
                                        <p:tgtEl>
                                          <p:spTgt spid="402"/>
                                        </p:tgtEl>
                                        <p:attrNameLst>
                                          <p:attrName>style.visibility</p:attrName>
                                        </p:attrNameLst>
                                      </p:cBhvr>
                                      <p:to>
                                        <p:strVal val="visible"/>
                                      </p:to>
                                    </p:set>
                                    <p:animEffect filter="fade" transition="in">
                                      <p:cBhvr>
                                        <p:cTn dur="1000"/>
                                        <p:tgtEl>
                                          <p:spTgt spid="402"/>
                                        </p:tgtEl>
                                      </p:cBhvr>
                                    </p:animEffect>
                                  </p:childTnLst>
                                </p:cTn>
                              </p:par>
                              <p:par>
                                <p:cTn fill="hold" nodeType="withEffect" presetClass="entr" presetID="10" presetSubtype="0">
                                  <p:stCondLst>
                                    <p:cond delay="0"/>
                                  </p:stCondLst>
                                  <p:childTnLst>
                                    <p:set>
                                      <p:cBhvr>
                                        <p:cTn dur="1" fill="hold">
                                          <p:stCondLst>
                                            <p:cond delay="0"/>
                                          </p:stCondLst>
                                        </p:cTn>
                                        <p:tgtEl>
                                          <p:spTgt spid="403"/>
                                        </p:tgtEl>
                                        <p:attrNameLst>
                                          <p:attrName>style.visibility</p:attrName>
                                        </p:attrNameLst>
                                      </p:cBhvr>
                                      <p:to>
                                        <p:strVal val="visible"/>
                                      </p:to>
                                    </p:set>
                                    <p:animEffect filter="fade" transition="in">
                                      <p:cBhvr>
                                        <p:cTn dur="1000"/>
                                        <p:tgtEl>
                                          <p:spTgt spid="403"/>
                                        </p:tgtEl>
                                      </p:cBhvr>
                                    </p:animEffect>
                                  </p:childTnLst>
                                </p:cTn>
                              </p:par>
                              <p:par>
                                <p:cTn fill="hold" nodeType="withEffect" presetClass="entr" presetID="10" presetSubtype="0">
                                  <p:stCondLst>
                                    <p:cond delay="0"/>
                                  </p:stCondLst>
                                  <p:childTnLst>
                                    <p:set>
                                      <p:cBhvr>
                                        <p:cTn dur="1" fill="hold">
                                          <p:stCondLst>
                                            <p:cond delay="0"/>
                                          </p:stCondLst>
                                        </p:cTn>
                                        <p:tgtEl>
                                          <p:spTgt spid="404"/>
                                        </p:tgtEl>
                                        <p:attrNameLst>
                                          <p:attrName>style.visibility</p:attrName>
                                        </p:attrNameLst>
                                      </p:cBhvr>
                                      <p:to>
                                        <p:strVal val="visible"/>
                                      </p:to>
                                    </p:set>
                                    <p:animEffect filter="fade" transition="in">
                                      <p:cBhvr>
                                        <p:cTn dur="1000"/>
                                        <p:tgtEl>
                                          <p:spTgt spid="404"/>
                                        </p:tgtEl>
                                      </p:cBhvr>
                                    </p:animEffect>
                                  </p:childTnLst>
                                </p:cTn>
                              </p:par>
                              <p:par>
                                <p:cTn fill="hold" nodeType="withEffect" presetClass="entr" presetID="10" presetSubtype="0">
                                  <p:stCondLst>
                                    <p:cond delay="0"/>
                                  </p:stCondLst>
                                  <p:childTnLst>
                                    <p:set>
                                      <p:cBhvr>
                                        <p:cTn dur="1" fill="hold">
                                          <p:stCondLst>
                                            <p:cond delay="0"/>
                                          </p:stCondLst>
                                        </p:cTn>
                                        <p:tgtEl>
                                          <p:spTgt spid="405"/>
                                        </p:tgtEl>
                                        <p:attrNameLst>
                                          <p:attrName>style.visibility</p:attrName>
                                        </p:attrNameLst>
                                      </p:cBhvr>
                                      <p:to>
                                        <p:strVal val="visible"/>
                                      </p:to>
                                    </p:set>
                                    <p:animEffect filter="fade" transition="in">
                                      <p:cBhvr>
                                        <p:cTn dur="1000"/>
                                        <p:tgtEl>
                                          <p:spTgt spid="405"/>
                                        </p:tgtEl>
                                      </p:cBhvr>
                                    </p:animEffect>
                                  </p:childTnLst>
                                </p:cTn>
                              </p:par>
                              <p:par>
                                <p:cTn fill="hold" nodeType="withEffect" presetClass="entr" presetID="10" presetSubtype="0">
                                  <p:stCondLst>
                                    <p:cond delay="0"/>
                                  </p:stCondLst>
                                  <p:childTnLst>
                                    <p:set>
                                      <p:cBhvr>
                                        <p:cTn dur="1" fill="hold">
                                          <p:stCondLst>
                                            <p:cond delay="0"/>
                                          </p:stCondLst>
                                        </p:cTn>
                                        <p:tgtEl>
                                          <p:spTgt spid="407"/>
                                        </p:tgtEl>
                                        <p:attrNameLst>
                                          <p:attrName>style.visibility</p:attrName>
                                        </p:attrNameLst>
                                      </p:cBhvr>
                                      <p:to>
                                        <p:strVal val="visible"/>
                                      </p:to>
                                    </p:set>
                                    <p:animEffect filter="fade" transition="in">
                                      <p:cBhvr>
                                        <p:cTn dur="1000"/>
                                        <p:tgtEl>
                                          <p:spTgt spid="407"/>
                                        </p:tgtEl>
                                      </p:cBhvr>
                                    </p:animEffect>
                                  </p:childTnLst>
                                </p:cTn>
                              </p:par>
                              <p:par>
                                <p:cTn fill="hold" nodeType="withEffect" presetClass="entr" presetID="10" presetSubtype="0">
                                  <p:stCondLst>
                                    <p:cond delay="0"/>
                                  </p:stCondLst>
                                  <p:childTnLst>
                                    <p:set>
                                      <p:cBhvr>
                                        <p:cTn dur="1" fill="hold">
                                          <p:stCondLst>
                                            <p:cond delay="0"/>
                                          </p:stCondLst>
                                        </p:cTn>
                                        <p:tgtEl>
                                          <p:spTgt spid="406"/>
                                        </p:tgtEl>
                                        <p:attrNameLst>
                                          <p:attrName>style.visibility</p:attrName>
                                        </p:attrNameLst>
                                      </p:cBhvr>
                                      <p:to>
                                        <p:strVal val="visible"/>
                                      </p:to>
                                    </p:set>
                                    <p:animEffect filter="fade" transition="in">
                                      <p:cBhvr>
                                        <p:cTn dur="1000"/>
                                        <p:tgtEl>
                                          <p:spTgt spid="4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1"/>
                                        </p:tgtEl>
                                        <p:attrNameLst>
                                          <p:attrName>style.visibility</p:attrName>
                                        </p:attrNameLst>
                                      </p:cBhvr>
                                      <p:to>
                                        <p:strVal val="visible"/>
                                      </p:to>
                                    </p:set>
                                    <p:animEffect filter="fade" transition="in">
                                      <p:cBhvr>
                                        <p:cTn dur="1000"/>
                                        <p:tgtEl>
                                          <p:spTgt spid="4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9"/>
                                        </p:tgtEl>
                                        <p:attrNameLst>
                                          <p:attrName>style.visibility</p:attrName>
                                        </p:attrNameLst>
                                      </p:cBhvr>
                                      <p:to>
                                        <p:strVal val="visible"/>
                                      </p:to>
                                    </p:set>
                                    <p:animEffect filter="fade" transition="in">
                                      <p:cBhvr>
                                        <p:cTn dur="1000"/>
                                        <p:tgtEl>
                                          <p:spTgt spid="409"/>
                                        </p:tgtEl>
                                      </p:cBhvr>
                                    </p:animEffect>
                                  </p:childTnLst>
                                </p:cTn>
                              </p:par>
                              <p:par>
                                <p:cTn fill="hold" nodeType="withEffect" presetClass="entr" presetID="10" presetSubtype="0">
                                  <p:stCondLst>
                                    <p:cond delay="0"/>
                                  </p:stCondLst>
                                  <p:childTnLst>
                                    <p:set>
                                      <p:cBhvr>
                                        <p:cTn dur="1" fill="hold">
                                          <p:stCondLst>
                                            <p:cond delay="0"/>
                                          </p:stCondLst>
                                        </p:cTn>
                                        <p:tgtEl>
                                          <p:spTgt spid="408"/>
                                        </p:tgtEl>
                                        <p:attrNameLst>
                                          <p:attrName>style.visibility</p:attrName>
                                        </p:attrNameLst>
                                      </p:cBhvr>
                                      <p:to>
                                        <p:strVal val="visible"/>
                                      </p:to>
                                    </p:set>
                                    <p:animEffect filter="fade" transition="in">
                                      <p:cBhvr>
                                        <p:cTn dur="1000"/>
                                        <p:tgtEl>
                                          <p:spTgt spid="4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1"/>
                                        </p:tgtEl>
                                        <p:attrNameLst>
                                          <p:attrName>style.visibility</p:attrName>
                                        </p:attrNameLst>
                                      </p:cBhvr>
                                      <p:to>
                                        <p:strVal val="visible"/>
                                      </p:to>
                                    </p:set>
                                    <p:animEffect filter="fade" transition="in">
                                      <p:cBhvr>
                                        <p:cTn dur="1000"/>
                                        <p:tgtEl>
                                          <p:spTgt spid="411"/>
                                        </p:tgtEl>
                                      </p:cBhvr>
                                    </p:animEffect>
                                  </p:childTnLst>
                                </p:cTn>
                              </p:par>
                              <p:par>
                                <p:cTn fill="hold" nodeType="withEffect" presetClass="entr" presetID="10" presetSubtype="0">
                                  <p:stCondLst>
                                    <p:cond delay="0"/>
                                  </p:stCondLst>
                                  <p:childTnLst>
                                    <p:set>
                                      <p:cBhvr>
                                        <p:cTn dur="1" fill="hold">
                                          <p:stCondLst>
                                            <p:cond delay="0"/>
                                          </p:stCondLst>
                                        </p:cTn>
                                        <p:tgtEl>
                                          <p:spTgt spid="412"/>
                                        </p:tgtEl>
                                        <p:attrNameLst>
                                          <p:attrName>style.visibility</p:attrName>
                                        </p:attrNameLst>
                                      </p:cBhvr>
                                      <p:to>
                                        <p:strVal val="visible"/>
                                      </p:to>
                                    </p:set>
                                    <p:animEffect filter="fade" transition="in">
                                      <p:cBhvr>
                                        <p:cTn dur="1000"/>
                                        <p:tgtEl>
                                          <p:spTgt spid="412"/>
                                        </p:tgtEl>
                                      </p:cBhvr>
                                    </p:animEffect>
                                  </p:childTnLst>
                                </p:cTn>
                              </p:par>
                              <p:par>
                                <p:cTn fill="hold" nodeType="withEffect" presetClass="entr" presetID="10" presetSubtype="0">
                                  <p:stCondLst>
                                    <p:cond delay="0"/>
                                  </p:stCondLst>
                                  <p:childTnLst>
                                    <p:set>
                                      <p:cBhvr>
                                        <p:cTn dur="1" fill="hold">
                                          <p:stCondLst>
                                            <p:cond delay="0"/>
                                          </p:stCondLst>
                                        </p:cTn>
                                        <p:tgtEl>
                                          <p:spTgt spid="410"/>
                                        </p:tgtEl>
                                        <p:attrNameLst>
                                          <p:attrName>style.visibility</p:attrName>
                                        </p:attrNameLst>
                                      </p:cBhvr>
                                      <p:to>
                                        <p:strVal val="visible"/>
                                      </p:to>
                                    </p:set>
                                    <p:animEffect filter="fade" transition="in">
                                      <p:cBhvr>
                                        <p:cTn dur="1000"/>
                                        <p:tgtEl>
                                          <p:spTgt spid="41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4"/>
                                        </p:tgtEl>
                                        <p:attrNameLst>
                                          <p:attrName>style.visibility</p:attrName>
                                        </p:attrNameLst>
                                      </p:cBhvr>
                                      <p:to>
                                        <p:strVal val="visible"/>
                                      </p:to>
                                    </p:set>
                                    <p:animEffect filter="fade" transition="in">
                                      <p:cBhvr>
                                        <p:cTn dur="1000"/>
                                        <p:tgtEl>
                                          <p:spTgt spid="414"/>
                                        </p:tgtEl>
                                      </p:cBhvr>
                                    </p:animEffect>
                                  </p:childTnLst>
                                </p:cTn>
                              </p:par>
                              <p:par>
                                <p:cTn fill="hold" nodeType="withEffect" presetClass="entr" presetID="10" presetSubtype="0">
                                  <p:stCondLst>
                                    <p:cond delay="0"/>
                                  </p:stCondLst>
                                  <p:childTnLst>
                                    <p:set>
                                      <p:cBhvr>
                                        <p:cTn dur="1" fill="hold">
                                          <p:stCondLst>
                                            <p:cond delay="0"/>
                                          </p:stCondLst>
                                        </p:cTn>
                                        <p:tgtEl>
                                          <p:spTgt spid="413"/>
                                        </p:tgtEl>
                                        <p:attrNameLst>
                                          <p:attrName>style.visibility</p:attrName>
                                        </p:attrNameLst>
                                      </p:cBhvr>
                                      <p:to>
                                        <p:strVal val="visible"/>
                                      </p:to>
                                    </p:set>
                                    <p:animEffect filter="fade" transition="in">
                                      <p:cBhvr>
                                        <p:cTn dur="1000"/>
                                        <p:tgtEl>
                                          <p:spTgt spid="4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51"/>
          <p:cNvSpPr/>
          <p:nvPr/>
        </p:nvSpPr>
        <p:spPr>
          <a:xfrm>
            <a:off x="428911" y="1965462"/>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450"/>
              <a:buFont typeface="Arial"/>
              <a:buNone/>
            </a:pPr>
            <a:r>
              <a:t/>
            </a:r>
            <a:endParaRPr b="0" i="0" sz="1450" u="none" cap="none" strike="noStrike">
              <a:solidFill>
                <a:schemeClr val="dk1"/>
              </a:solidFill>
              <a:highlight>
                <a:srgbClr val="FFFFFF"/>
              </a:highlight>
              <a:latin typeface="Cairo"/>
              <a:ea typeface="Cairo"/>
              <a:cs typeface="Cairo"/>
              <a:sym typeface="Cairo"/>
            </a:endParaRPr>
          </a:p>
        </p:txBody>
      </p:sp>
      <p:sp>
        <p:nvSpPr>
          <p:cNvPr id="420" name="Google Shape;420;p51"/>
          <p:cNvSpPr/>
          <p:nvPr/>
        </p:nvSpPr>
        <p:spPr>
          <a:xfrm>
            <a:off x="2099784" y="1965462"/>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421" name="Google Shape;421;p51"/>
          <p:cNvSpPr/>
          <p:nvPr/>
        </p:nvSpPr>
        <p:spPr>
          <a:xfrm>
            <a:off x="1015464"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1</a:t>
            </a:r>
            <a:endParaRPr b="1" i="0" sz="1400" u="none" cap="none" strike="noStrike">
              <a:solidFill>
                <a:srgbClr val="666666"/>
              </a:solidFill>
              <a:latin typeface="Open Sans"/>
              <a:ea typeface="Open Sans"/>
              <a:cs typeface="Open Sans"/>
              <a:sym typeface="Open Sans"/>
            </a:endParaRPr>
          </a:p>
        </p:txBody>
      </p:sp>
      <p:sp>
        <p:nvSpPr>
          <p:cNvPr id="422" name="Google Shape;422;p51"/>
          <p:cNvSpPr/>
          <p:nvPr/>
        </p:nvSpPr>
        <p:spPr>
          <a:xfrm>
            <a:off x="26863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2</a:t>
            </a:r>
            <a:endParaRPr b="1" i="0" sz="1400" u="none" cap="none" strike="noStrike">
              <a:solidFill>
                <a:srgbClr val="666666"/>
              </a:solidFill>
              <a:latin typeface="Open Sans"/>
              <a:ea typeface="Open Sans"/>
              <a:cs typeface="Open Sans"/>
              <a:sym typeface="Open Sans"/>
            </a:endParaRPr>
          </a:p>
        </p:txBody>
      </p:sp>
      <p:sp>
        <p:nvSpPr>
          <p:cNvPr id="423" name="Google Shape;423;p51"/>
          <p:cNvSpPr txBox="1"/>
          <p:nvPr/>
        </p:nvSpPr>
        <p:spPr>
          <a:xfrm>
            <a:off x="428900" y="2068125"/>
            <a:ext cx="1586100" cy="1337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550"/>
              <a:buFont typeface="Arial"/>
              <a:buNone/>
            </a:pPr>
            <a:r>
              <a:rPr b="1" i="0" lang="en" sz="1550" u="none" cap="none" strike="noStrike">
                <a:solidFill>
                  <a:schemeClr val="dk1"/>
                </a:solidFill>
                <a:highlight>
                  <a:srgbClr val="FFFFFF"/>
                </a:highlight>
                <a:latin typeface="Arial"/>
                <a:ea typeface="Arial"/>
                <a:cs typeface="Arial"/>
                <a:sym typeface="Arial"/>
              </a:rPr>
              <a:t>Project Details</a:t>
            </a:r>
            <a:endParaRPr b="1" i="0" sz="850" u="none" cap="none" strike="noStrike">
              <a:solidFill>
                <a:schemeClr val="dk1"/>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Overview</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chemeClr val="lt1"/>
                </a:highlight>
                <a:latin typeface="Arial"/>
                <a:ea typeface="Arial"/>
                <a:cs typeface="Arial"/>
                <a:sym typeface="Arial"/>
              </a:rPr>
              <a:t>- The Datasets</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Statistics Computed</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The Files</a:t>
            </a:r>
            <a:endParaRPr b="1" i="0" sz="1850" u="none" cap="none" strike="noStrike">
              <a:solidFill>
                <a:srgbClr val="980000"/>
              </a:solidFill>
              <a:highlight>
                <a:srgbClr val="FFFFFF"/>
              </a:highlight>
              <a:latin typeface="Cairo"/>
              <a:ea typeface="Cairo"/>
              <a:cs typeface="Cairo"/>
              <a:sym typeface="Cairo"/>
            </a:endParaRPr>
          </a:p>
        </p:txBody>
      </p:sp>
      <p:sp>
        <p:nvSpPr>
          <p:cNvPr id="424" name="Google Shape;424;p51"/>
          <p:cNvSpPr txBox="1"/>
          <p:nvPr/>
        </p:nvSpPr>
        <p:spPr>
          <a:xfrm>
            <a:off x="2099775" y="2151425"/>
            <a:ext cx="1586100" cy="1116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3C78D8"/>
                </a:solidFill>
                <a:highlight>
                  <a:srgbClr val="FFFFFF"/>
                </a:highlight>
                <a:latin typeface="Arial"/>
                <a:ea typeface="Arial"/>
                <a:cs typeface="Arial"/>
                <a:sym typeface="Arial"/>
              </a:rPr>
              <a:t>Workspace &amp; Submission</a:t>
            </a:r>
            <a:endParaRPr b="1" i="0" sz="850" u="none" cap="none" strike="noStrike">
              <a:solidFill>
                <a:srgbClr val="3C78D8"/>
              </a:solidFill>
              <a:highlight>
                <a:srgbClr val="FFFFFF"/>
              </a:highlight>
              <a:latin typeface="Arial"/>
              <a:ea typeface="Arial"/>
              <a:cs typeface="Arial"/>
              <a:sym typeface="Arial"/>
            </a:endParaRPr>
          </a:p>
        </p:txBody>
      </p:sp>
      <p:sp>
        <p:nvSpPr>
          <p:cNvPr id="425" name="Google Shape;425;p51"/>
          <p:cNvSpPr txBox="1"/>
          <p:nvPr>
            <p:ph idx="4294967295"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Agenda</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426" name="Google Shape;426;p51"/>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427" name="Google Shape;427;p51"/>
          <p:cNvSpPr/>
          <p:nvPr/>
        </p:nvSpPr>
        <p:spPr>
          <a:xfrm>
            <a:off x="3770672" y="1965474"/>
            <a:ext cx="1586100" cy="1439700"/>
          </a:xfrm>
          <a:prstGeom prst="rect">
            <a:avLst/>
          </a:prstGeom>
          <a:solidFill>
            <a:srgbClr val="F3F3F3"/>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428" name="Google Shape;428;p51"/>
          <p:cNvSpPr/>
          <p:nvPr/>
        </p:nvSpPr>
        <p:spPr>
          <a:xfrm>
            <a:off x="4357225" y="1738337"/>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3</a:t>
            </a:r>
            <a:endParaRPr b="1" i="0" sz="1400" u="none" cap="none" strike="noStrike">
              <a:solidFill>
                <a:srgbClr val="666666"/>
              </a:solidFill>
              <a:latin typeface="Open Sans"/>
              <a:ea typeface="Open Sans"/>
              <a:cs typeface="Open Sans"/>
              <a:sym typeface="Open Sans"/>
            </a:endParaRPr>
          </a:p>
        </p:txBody>
      </p:sp>
      <p:sp>
        <p:nvSpPr>
          <p:cNvPr id="429" name="Google Shape;429;p51"/>
          <p:cNvSpPr txBox="1"/>
          <p:nvPr/>
        </p:nvSpPr>
        <p:spPr>
          <a:xfrm>
            <a:off x="3864492" y="22589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b="1" i="0" lang="en" sz="1400" u="none" cap="none" strike="noStrike">
                <a:solidFill>
                  <a:srgbClr val="073763"/>
                </a:solidFill>
                <a:latin typeface="Cairo"/>
                <a:ea typeface="Cairo"/>
                <a:cs typeface="Cairo"/>
                <a:sym typeface="Cairo"/>
              </a:rPr>
              <a:t>Data loading</a:t>
            </a:r>
            <a:endParaRPr/>
          </a:p>
          <a:p>
            <a:pPr indent="0" lvl="0" marL="0" marR="0" rtl="0" algn="ctr">
              <a:lnSpc>
                <a:spcPct val="115000"/>
              </a:lnSpc>
              <a:spcBef>
                <a:spcPts val="0"/>
              </a:spcBef>
              <a:spcAft>
                <a:spcPts val="0"/>
              </a:spcAft>
              <a:buNone/>
            </a:pPr>
            <a:r>
              <a:t/>
            </a:r>
            <a:endParaRPr b="1" i="0" sz="1400" u="none" cap="none" strike="noStrike">
              <a:solidFill>
                <a:srgbClr val="38761D"/>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92D050"/>
                </a:solidFill>
                <a:latin typeface="Cairo"/>
                <a:ea typeface="Cairo"/>
                <a:cs typeface="Cairo"/>
                <a:sym typeface="Cairo"/>
              </a:rPr>
              <a:t>get_filter and load_data functions</a:t>
            </a:r>
            <a:endParaRPr b="1" i="0" sz="1550" u="none" cap="none" strike="noStrike">
              <a:solidFill>
                <a:srgbClr val="92D050"/>
              </a:solidFill>
              <a:latin typeface="Cairo"/>
              <a:ea typeface="Cairo"/>
              <a:cs typeface="Cairo"/>
              <a:sym typeface="Cairo"/>
            </a:endParaRPr>
          </a:p>
        </p:txBody>
      </p:sp>
      <p:sp>
        <p:nvSpPr>
          <p:cNvPr id="430" name="Google Shape;430;p51"/>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31" name="Google Shape;431;p51"/>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432" name="Google Shape;432;p51"/>
          <p:cNvSpPr/>
          <p:nvPr/>
        </p:nvSpPr>
        <p:spPr>
          <a:xfrm>
            <a:off x="5478713" y="1955087"/>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433" name="Google Shape;433;p51"/>
          <p:cNvSpPr/>
          <p:nvPr/>
        </p:nvSpPr>
        <p:spPr>
          <a:xfrm>
            <a:off x="60652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4</a:t>
            </a:r>
            <a:endParaRPr b="1" i="0" sz="1400" u="none" cap="none" strike="noStrike">
              <a:solidFill>
                <a:srgbClr val="666666"/>
              </a:solidFill>
              <a:latin typeface="Open Sans"/>
              <a:ea typeface="Open Sans"/>
              <a:cs typeface="Open Sans"/>
              <a:sym typeface="Open Sans"/>
            </a:endParaRPr>
          </a:p>
        </p:txBody>
      </p:sp>
      <p:sp>
        <p:nvSpPr>
          <p:cNvPr id="434" name="Google Shape;434;p51"/>
          <p:cNvSpPr txBox="1"/>
          <p:nvPr/>
        </p:nvSpPr>
        <p:spPr>
          <a:xfrm>
            <a:off x="5572467" y="22795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50"/>
              <a:buFont typeface="Arial"/>
              <a:buNone/>
            </a:pPr>
            <a:r>
              <a:rPr b="1" i="0" lang="en" sz="1450" u="none" cap="none" strike="noStrike">
                <a:solidFill>
                  <a:srgbClr val="073763"/>
                </a:solidFill>
                <a:latin typeface="Cairo"/>
                <a:ea typeface="Cairo"/>
                <a:cs typeface="Cairo"/>
                <a:sym typeface="Cairo"/>
              </a:rPr>
              <a:t>Statistics Output</a:t>
            </a:r>
            <a:endParaRPr/>
          </a:p>
          <a:p>
            <a:pPr indent="0" lvl="0" marL="0" marR="0" rtl="0" algn="ctr">
              <a:lnSpc>
                <a:spcPct val="115000"/>
              </a:lnSpc>
              <a:spcBef>
                <a:spcPts val="0"/>
              </a:spcBef>
              <a:spcAft>
                <a:spcPts val="0"/>
              </a:spcAft>
              <a:buClr>
                <a:srgbClr val="000000"/>
              </a:buClr>
              <a:buSzPts val="1450"/>
              <a:buFont typeface="Arial"/>
              <a:buNone/>
            </a:pPr>
            <a:r>
              <a:t/>
            </a:r>
            <a:endParaRPr b="1" i="0" sz="1450" u="none" cap="none" strike="noStrike">
              <a:solidFill>
                <a:srgbClr val="073763"/>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073763"/>
                </a:solidFill>
                <a:latin typeface="Cairo"/>
                <a:ea typeface="Cairo"/>
                <a:cs typeface="Cairo"/>
                <a:sym typeface="Cairo"/>
              </a:rPr>
              <a:t>4 functions</a:t>
            </a:r>
            <a:endParaRPr b="1" i="0" sz="1450" u="none" cap="none" strike="noStrike">
              <a:solidFill>
                <a:srgbClr val="073763"/>
              </a:solidFill>
              <a:latin typeface="Cairo"/>
              <a:ea typeface="Cairo"/>
              <a:cs typeface="Cairo"/>
              <a:sym typeface="Cairo"/>
            </a:endParaRPr>
          </a:p>
        </p:txBody>
      </p:sp>
      <p:sp>
        <p:nvSpPr>
          <p:cNvPr id="435" name="Google Shape;435;p51"/>
          <p:cNvSpPr/>
          <p:nvPr/>
        </p:nvSpPr>
        <p:spPr>
          <a:xfrm>
            <a:off x="358225" y="1112100"/>
            <a:ext cx="3327600" cy="572700"/>
          </a:xfrm>
          <a:prstGeom prst="chevron">
            <a:avLst>
              <a:gd fmla="val 50000" name="adj"/>
            </a:avLst>
          </a:prstGeom>
          <a:solidFill>
            <a:srgbClr val="FFFFFF"/>
          </a:solid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Project Overview</a:t>
            </a:r>
            <a:endParaRPr b="0" i="0" sz="3000" u="none" cap="none" strike="noStrike">
              <a:solidFill>
                <a:schemeClr val="accent5"/>
              </a:solidFill>
              <a:latin typeface="Cairo"/>
              <a:ea typeface="Cairo"/>
              <a:cs typeface="Cairo"/>
              <a:sym typeface="Cairo"/>
            </a:endParaRPr>
          </a:p>
        </p:txBody>
      </p:sp>
      <p:sp>
        <p:nvSpPr>
          <p:cNvPr id="436" name="Google Shape;436;p51"/>
          <p:cNvSpPr/>
          <p:nvPr/>
        </p:nvSpPr>
        <p:spPr>
          <a:xfrm>
            <a:off x="3504000" y="1112100"/>
            <a:ext cx="5328300" cy="572700"/>
          </a:xfrm>
          <a:prstGeom prst="chevron">
            <a:avLst>
              <a:gd fmla="val 50000" name="adj"/>
            </a:avLst>
          </a:prstGeom>
          <a:solidFill>
            <a:srgbClr val="F3F3F3"/>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Code Walkthrough</a:t>
            </a:r>
            <a:endParaRPr b="0" i="0" sz="2650" u="none" cap="none" strike="noStrike">
              <a:solidFill>
                <a:schemeClr val="accent5"/>
              </a:solidFill>
              <a:highlight>
                <a:srgbClr val="FFFFFF"/>
              </a:highlight>
              <a:latin typeface="Cairo"/>
              <a:ea typeface="Cairo"/>
              <a:cs typeface="Cairo"/>
              <a:sym typeface="Cairo"/>
            </a:endParaRPr>
          </a:p>
        </p:txBody>
      </p:sp>
      <p:sp>
        <p:nvSpPr>
          <p:cNvPr id="437" name="Google Shape;437;p51"/>
          <p:cNvSpPr/>
          <p:nvPr/>
        </p:nvSpPr>
        <p:spPr>
          <a:xfrm>
            <a:off x="7280438" y="1960287"/>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438" name="Google Shape;438;p51"/>
          <p:cNvSpPr/>
          <p:nvPr/>
        </p:nvSpPr>
        <p:spPr>
          <a:xfrm>
            <a:off x="7866962" y="17435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5</a:t>
            </a:r>
            <a:endParaRPr b="1" i="0" sz="1400" u="none" cap="none" strike="noStrike">
              <a:solidFill>
                <a:srgbClr val="666666"/>
              </a:solidFill>
              <a:latin typeface="Open Sans"/>
              <a:ea typeface="Open Sans"/>
              <a:cs typeface="Open Sans"/>
              <a:sym typeface="Open Sans"/>
            </a:endParaRPr>
          </a:p>
        </p:txBody>
      </p:sp>
      <p:sp>
        <p:nvSpPr>
          <p:cNvPr id="439" name="Google Shape;439;p51"/>
          <p:cNvSpPr txBox="1"/>
          <p:nvPr/>
        </p:nvSpPr>
        <p:spPr>
          <a:xfrm>
            <a:off x="7374192" y="22847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CC0000"/>
                </a:solidFill>
                <a:latin typeface="Cairo"/>
                <a:ea typeface="Cairo"/>
                <a:cs typeface="Cairo"/>
                <a:sym typeface="Cairo"/>
              </a:rPr>
              <a:t>Interactive Raw Data display</a:t>
            </a:r>
            <a:endParaRPr b="1" i="0" sz="1550" u="none" cap="none" strike="noStrike">
              <a:solidFill>
                <a:srgbClr val="CC0000"/>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FF0000"/>
                </a:solidFill>
                <a:latin typeface="Cairo"/>
                <a:ea typeface="Cairo"/>
                <a:cs typeface="Cairo"/>
                <a:sym typeface="Cairo"/>
              </a:rPr>
              <a:t>display_raw_data(city)</a:t>
            </a:r>
            <a:endParaRPr b="1" i="0" sz="1550" u="none" cap="none" strike="noStrike">
              <a:solidFill>
                <a:srgbClr val="FF0000"/>
              </a:solidFill>
              <a:latin typeface="Cairo"/>
              <a:ea typeface="Cairo"/>
              <a:cs typeface="Cairo"/>
              <a:sym typeface="Cair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Statistics Output </a:t>
            </a:r>
            <a:r>
              <a:rPr b="1" lang="en" sz="1400">
                <a:solidFill>
                  <a:srgbClr val="4A86E8"/>
                </a:solidFill>
                <a:latin typeface="Cairo"/>
                <a:ea typeface="Cairo"/>
                <a:cs typeface="Cairo"/>
                <a:sym typeface="Cairo"/>
              </a:rPr>
              <a:t>(Google is your friend)</a:t>
            </a:r>
            <a:endParaRPr b="1" sz="1400">
              <a:solidFill>
                <a:srgbClr val="4A86E8"/>
              </a:solidFill>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445" name="Google Shape;445;p52"/>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446" name="Google Shape;446;p52"/>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52"/>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48" name="Google Shape;448;p52"/>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449" name="Google Shape;449;p52"/>
          <p:cNvSpPr/>
          <p:nvPr/>
        </p:nvSpPr>
        <p:spPr>
          <a:xfrm>
            <a:off x="6050337" y="1017725"/>
            <a:ext cx="2702538" cy="920754"/>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Cairo"/>
                <a:ea typeface="Cairo"/>
                <a:cs typeface="Cairo"/>
                <a:sym typeface="Cairo"/>
              </a:rPr>
              <a:t>Outputs :</a:t>
            </a:r>
            <a:endParaRPr/>
          </a:p>
          <a:p>
            <a:pPr indent="0" lvl="0" marL="155575" marR="0" rtl="0" algn="l">
              <a:lnSpc>
                <a:spcPct val="100000"/>
              </a:lnSpc>
              <a:spcBef>
                <a:spcPts val="1000"/>
              </a:spcBef>
              <a:spcAft>
                <a:spcPts val="0"/>
              </a:spcAft>
              <a:buNone/>
            </a:pPr>
            <a:r>
              <a:rPr b="1" i="0" lang="en" sz="1150" u="none" cap="none" strike="noStrike">
                <a:solidFill>
                  <a:schemeClr val="dk1"/>
                </a:solidFill>
                <a:highlight>
                  <a:srgbClr val="EFF0F1"/>
                </a:highlight>
                <a:latin typeface="Courier New"/>
                <a:ea typeface="Courier New"/>
                <a:cs typeface="Courier New"/>
                <a:sym typeface="Courier New"/>
              </a:rPr>
              <a:t>Print some statistics</a:t>
            </a:r>
            <a:endParaRPr b="1" i="0" sz="1150" u="none" cap="none" strike="noStrike">
              <a:solidFill>
                <a:schemeClr val="dk1"/>
              </a:solidFill>
              <a:highlight>
                <a:srgbClr val="EFF0F1"/>
              </a:highlight>
              <a:latin typeface="Courier New"/>
              <a:ea typeface="Courier New"/>
              <a:cs typeface="Courier New"/>
              <a:sym typeface="Courier New"/>
            </a:endParaRPr>
          </a:p>
        </p:txBody>
      </p:sp>
      <p:sp>
        <p:nvSpPr>
          <p:cNvPr id="450" name="Google Shape;450;p52"/>
          <p:cNvSpPr/>
          <p:nvPr/>
        </p:nvSpPr>
        <p:spPr>
          <a:xfrm>
            <a:off x="-125" y="1035390"/>
            <a:ext cx="3304257" cy="898979"/>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chemeClr val="dk1"/>
                </a:solidFill>
                <a:latin typeface="Cairo"/>
                <a:ea typeface="Cairo"/>
                <a:cs typeface="Cairo"/>
                <a:sym typeface="Cairo"/>
              </a:rPr>
              <a:t>Inputs:</a:t>
            </a:r>
            <a:endParaRPr b="0" i="0" sz="1200" u="none" cap="none" strike="noStrike">
              <a:solidFill>
                <a:schemeClr val="dk1"/>
              </a:solidFill>
              <a:latin typeface="Cairo"/>
              <a:ea typeface="Cairo"/>
              <a:cs typeface="Cairo"/>
              <a:sym typeface="Cairo"/>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iro"/>
                <a:ea typeface="Cairo"/>
                <a:cs typeface="Cairo"/>
                <a:sym typeface="Cairo"/>
              </a:rPr>
              <a:t>Data Frame (df)</a:t>
            </a:r>
            <a:endParaRPr b="1" i="0" sz="1200" u="none" cap="none" strike="noStrike">
              <a:solidFill>
                <a:schemeClr val="dk1"/>
              </a:solidFill>
              <a:latin typeface="Arial"/>
              <a:ea typeface="Arial"/>
              <a:cs typeface="Arial"/>
              <a:sym typeface="Arial"/>
            </a:endParaRPr>
          </a:p>
        </p:txBody>
      </p:sp>
      <p:sp>
        <p:nvSpPr>
          <p:cNvPr id="451" name="Google Shape;451;p52"/>
          <p:cNvSpPr/>
          <p:nvPr/>
        </p:nvSpPr>
        <p:spPr>
          <a:xfrm>
            <a:off x="3297231" y="1029164"/>
            <a:ext cx="2566404" cy="970488"/>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50"/>
              <a:buFont typeface="Arial"/>
              <a:buNone/>
            </a:pPr>
            <a:r>
              <a:rPr b="1" i="0" lang="en" sz="1450" u="none" cap="none" strike="noStrike">
                <a:solidFill>
                  <a:schemeClr val="dk1"/>
                </a:solidFill>
                <a:highlight>
                  <a:srgbClr val="EFF0F1"/>
                </a:highlight>
                <a:latin typeface="Courier New"/>
                <a:ea typeface="Courier New"/>
                <a:cs typeface="Courier New"/>
                <a:sym typeface="Courier New"/>
              </a:rPr>
              <a:t>Bikeshare.py</a:t>
            </a:r>
            <a:endParaRPr b="1" i="0" sz="1450" u="none" cap="none" strike="noStrike">
              <a:solidFill>
                <a:schemeClr val="dk1"/>
              </a:solidFill>
              <a:highlight>
                <a:srgbClr val="EFF0F1"/>
              </a:highlight>
              <a:latin typeface="Courier New"/>
              <a:ea typeface="Courier New"/>
              <a:cs typeface="Courier New"/>
              <a:sym typeface="Courier New"/>
            </a:endParaRPr>
          </a:p>
          <a:p>
            <a:pPr indent="0" lvl="0" marL="0" marR="0" rtl="0" algn="ctr">
              <a:lnSpc>
                <a:spcPct val="100000"/>
              </a:lnSpc>
              <a:spcBef>
                <a:spcPts val="0"/>
              </a:spcBef>
              <a:spcAft>
                <a:spcPts val="0"/>
              </a:spcAft>
              <a:buClr>
                <a:srgbClr val="000000"/>
              </a:buClr>
              <a:buSzPts val="1150"/>
              <a:buFont typeface="Arial"/>
              <a:buNone/>
            </a:pPr>
            <a:r>
              <a:rPr b="1" i="0" lang="en" sz="1150" u="none" cap="none" strike="noStrike">
                <a:solidFill>
                  <a:schemeClr val="dk1"/>
                </a:solidFill>
                <a:highlight>
                  <a:srgbClr val="EFF0F1"/>
                </a:highlight>
                <a:latin typeface="Courier New"/>
                <a:ea typeface="Courier New"/>
                <a:cs typeface="Courier New"/>
                <a:sym typeface="Courier New"/>
              </a:rPr>
              <a:t>Time_stats()</a:t>
            </a:r>
            <a:endParaRPr b="1" i="0" sz="1150" u="none" cap="none" strike="noStrike">
              <a:solidFill>
                <a:schemeClr val="dk1"/>
              </a:solidFill>
              <a:highlight>
                <a:srgbClr val="EFF0F1"/>
              </a:highlight>
              <a:latin typeface="Courier New"/>
              <a:ea typeface="Courier New"/>
              <a:cs typeface="Courier New"/>
              <a:sym typeface="Courier New"/>
            </a:endParaRPr>
          </a:p>
        </p:txBody>
      </p:sp>
      <p:sp>
        <p:nvSpPr>
          <p:cNvPr id="452" name="Google Shape;452;p52"/>
          <p:cNvSpPr txBox="1"/>
          <p:nvPr/>
        </p:nvSpPr>
        <p:spPr>
          <a:xfrm>
            <a:off x="370375" y="1967025"/>
            <a:ext cx="8385600" cy="1519125"/>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Clr>
                <a:srgbClr val="000000"/>
              </a:buClr>
              <a:buSzPts val="1450"/>
              <a:buFont typeface="Arial"/>
              <a:buNone/>
            </a:pPr>
            <a:r>
              <a:rPr b="1" i="0" lang="en" sz="1450" u="none" cap="none" strike="noStrike">
                <a:solidFill>
                  <a:schemeClr val="dk1"/>
                </a:solidFill>
                <a:highlight>
                  <a:srgbClr val="EFF0F1"/>
                </a:highlight>
                <a:latin typeface="Courier New"/>
                <a:ea typeface="Courier New"/>
                <a:cs typeface="Courier New"/>
                <a:sym typeface="Courier New"/>
              </a:rPr>
              <a:t>time_stats(df):</a:t>
            </a:r>
            <a:endParaRPr b="1" i="0" sz="1450" u="none" cap="none" strike="noStrike">
              <a:solidFill>
                <a:schemeClr val="dk1"/>
              </a:solidFill>
              <a:highlight>
                <a:srgbClr val="EFF0F1"/>
              </a:highlight>
              <a:latin typeface="Courier New"/>
              <a:ea typeface="Courier New"/>
              <a:cs typeface="Courier New"/>
              <a:sym typeface="Courier New"/>
            </a:endParaRPr>
          </a:p>
          <a:p>
            <a:pPr indent="-307975" lvl="0" marL="457200" marR="0" rtl="0" algn="l">
              <a:lnSpc>
                <a:spcPct val="125000"/>
              </a:lnSpc>
              <a:spcBef>
                <a:spcPts val="0"/>
              </a:spcBef>
              <a:spcAft>
                <a:spcPts val="0"/>
              </a:spcAft>
              <a:buClr>
                <a:schemeClr val="dk1"/>
              </a:buClr>
              <a:buSzPts val="1250"/>
              <a:buFont typeface="Cairo"/>
              <a:buChar char="●"/>
            </a:pPr>
            <a:r>
              <a:rPr b="0" i="0" lang="en" sz="1250" u="none" cap="none" strike="noStrike">
                <a:solidFill>
                  <a:schemeClr val="dk1"/>
                </a:solidFill>
                <a:highlight>
                  <a:srgbClr val="FFFFFF"/>
                </a:highlight>
                <a:latin typeface="Cairo"/>
                <a:ea typeface="Cairo"/>
                <a:cs typeface="Cairo"/>
                <a:sym typeface="Cairo"/>
              </a:rPr>
              <a:t>Extract hour from timestamp column</a:t>
            </a:r>
            <a:endParaRPr/>
          </a:p>
          <a:p>
            <a:pPr indent="-307975" lvl="0" marL="457200" marR="0" rtl="0" algn="l">
              <a:lnSpc>
                <a:spcPct val="125000"/>
              </a:lnSpc>
              <a:spcBef>
                <a:spcPts val="0"/>
              </a:spcBef>
              <a:spcAft>
                <a:spcPts val="0"/>
              </a:spcAft>
              <a:buClr>
                <a:schemeClr val="dk1"/>
              </a:buClr>
              <a:buSzPts val="1250"/>
              <a:buFont typeface="Cairo"/>
              <a:buChar char="●"/>
            </a:pPr>
            <a:r>
              <a:rPr b="0" i="0" lang="en" sz="1250" u="none" cap="none" strike="noStrike">
                <a:solidFill>
                  <a:schemeClr val="dk1"/>
                </a:solidFill>
                <a:highlight>
                  <a:srgbClr val="FFFFFF"/>
                </a:highlight>
                <a:latin typeface="Cairo"/>
                <a:ea typeface="Cairo"/>
                <a:cs typeface="Cairo"/>
                <a:sym typeface="Cairo"/>
              </a:rPr>
              <a:t>Get : (Using </a:t>
            </a:r>
            <a:r>
              <a:rPr b="1" i="0" lang="en" sz="1250" u="none" cap="none" strike="noStrike">
                <a:solidFill>
                  <a:srgbClr val="92D050"/>
                </a:solidFill>
                <a:highlight>
                  <a:srgbClr val="FFFFFF"/>
                </a:highlight>
                <a:latin typeface="Cairo"/>
                <a:ea typeface="Cairo"/>
                <a:cs typeface="Cairo"/>
                <a:sym typeface="Cairo"/>
              </a:rPr>
              <a:t>value_counts()</a:t>
            </a:r>
            <a:r>
              <a:rPr b="0" i="0" lang="en" sz="1250" u="none" cap="none" strike="noStrike">
                <a:solidFill>
                  <a:schemeClr val="dk1"/>
                </a:solidFill>
                <a:highlight>
                  <a:srgbClr val="FFFFFF"/>
                </a:highlight>
                <a:latin typeface="Cairo"/>
                <a:ea typeface="Cairo"/>
                <a:cs typeface="Cairo"/>
                <a:sym typeface="Cairo"/>
              </a:rPr>
              <a:t> method)</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month</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day of week</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hour of day</a:t>
            </a:r>
            <a:endParaRPr b="0" i="0" sz="1250" u="none" cap="none" strike="noStrike">
              <a:solidFill>
                <a:schemeClr val="dk1"/>
              </a:solidFill>
              <a:highlight>
                <a:srgbClr val="FFFFFF"/>
              </a:highlight>
              <a:latin typeface="Cairo"/>
              <a:ea typeface="Cairo"/>
              <a:cs typeface="Cairo"/>
              <a:sym typeface="Cairo"/>
            </a:endParaRPr>
          </a:p>
          <a:p>
            <a:pPr indent="-228600" lvl="0" marL="457200" marR="0" rtl="0" algn="l">
              <a:lnSpc>
                <a:spcPct val="125000"/>
              </a:lnSpc>
              <a:spcBef>
                <a:spcPts val="0"/>
              </a:spcBef>
              <a:spcAft>
                <a:spcPts val="0"/>
              </a:spcAft>
              <a:buClr>
                <a:schemeClr val="dk1"/>
              </a:buClr>
              <a:buSzPts val="1250"/>
              <a:buFont typeface="Cairo"/>
              <a:buNone/>
            </a:pPr>
            <a:r>
              <a:t/>
            </a:r>
            <a:endParaRPr b="0" i="0" sz="1450" u="none" cap="none" strike="noStrike">
              <a:solidFill>
                <a:schemeClr val="dk1"/>
              </a:solidFill>
              <a:highlight>
                <a:srgbClr val="EFF0F1"/>
              </a:highlight>
              <a:latin typeface="Courier New"/>
              <a:ea typeface="Courier New"/>
              <a:cs typeface="Courier New"/>
              <a:sym typeface="Courier New"/>
            </a:endParaRPr>
          </a:p>
        </p:txBody>
      </p:sp>
      <p:sp>
        <p:nvSpPr>
          <p:cNvPr id="453" name="Google Shape;453;p52"/>
          <p:cNvSpPr/>
          <p:nvPr/>
        </p:nvSpPr>
        <p:spPr>
          <a:xfrm>
            <a:off x="609600" y="3667050"/>
            <a:ext cx="7239000" cy="733500"/>
          </a:xfrm>
          <a:prstGeom prst="rect">
            <a:avLst/>
          </a:prstGeom>
          <a:solidFill>
            <a:srgbClr val="FFFFFF"/>
          </a:solid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0" i="0" lang="en" sz="1400" u="none" cap="none" strike="noStrike">
                <a:solidFill>
                  <a:srgbClr val="000000"/>
                </a:solidFill>
                <a:latin typeface="Cairo"/>
                <a:ea typeface="Cairo"/>
                <a:cs typeface="Cairo"/>
                <a:sym typeface="Cairo"/>
              </a:rPr>
              <a:t>When the user input specifies a particular month </a:t>
            </a:r>
            <a:r>
              <a:rPr b="1" i="0" lang="en" sz="1400" u="none" cap="none" strike="noStrike">
                <a:solidFill>
                  <a:srgbClr val="92D050"/>
                </a:solidFill>
                <a:latin typeface="Cairo"/>
                <a:ea typeface="Cairo"/>
                <a:cs typeface="Cairo"/>
                <a:sym typeface="Cairo"/>
              </a:rPr>
              <a:t>(most common month is meaningless)</a:t>
            </a:r>
            <a:endParaRPr/>
          </a:p>
          <a:p>
            <a:pPr indent="0" lvl="0" marL="0" marR="0" rtl="0" algn="l">
              <a:lnSpc>
                <a:spcPct val="100000"/>
              </a:lnSpc>
              <a:spcBef>
                <a:spcPts val="0"/>
              </a:spcBef>
              <a:spcAft>
                <a:spcPts val="0"/>
              </a:spcAft>
              <a:buNone/>
            </a:pPr>
            <a:r>
              <a:rPr b="0" i="0" lang="en" sz="1400" u="none" cap="none" strike="noStrike">
                <a:solidFill>
                  <a:srgbClr val="000000"/>
                </a:solidFill>
                <a:latin typeface="Cairo"/>
                <a:ea typeface="Cairo"/>
                <a:cs typeface="Cairo"/>
                <a:sym typeface="Cairo"/>
              </a:rPr>
              <a:t>When the user input specifies a particular day </a:t>
            </a:r>
            <a:r>
              <a:rPr b="1" i="0" lang="en" sz="1400" u="none" cap="none" strike="noStrike">
                <a:solidFill>
                  <a:srgbClr val="000000"/>
                </a:solidFill>
                <a:latin typeface="Cairo"/>
                <a:ea typeface="Cairo"/>
                <a:cs typeface="Cairo"/>
                <a:sym typeface="Cairo"/>
              </a:rPr>
              <a:t> </a:t>
            </a:r>
            <a:r>
              <a:rPr b="1" i="0" lang="en" sz="1400" u="none" cap="none" strike="noStrike">
                <a:solidFill>
                  <a:srgbClr val="92D050"/>
                </a:solidFill>
                <a:latin typeface="Cairo"/>
                <a:ea typeface="Cairo"/>
                <a:cs typeface="Cairo"/>
                <a:sym typeface="Cairo"/>
              </a:rPr>
              <a:t>(most common day is meaningless)</a:t>
            </a:r>
            <a:endParaRPr b="1" i="0" sz="1400" u="none" cap="none" strike="noStrike">
              <a:solidFill>
                <a:srgbClr val="92D050"/>
              </a:solidFill>
              <a:highlight>
                <a:srgbClr val="FFFFFF"/>
              </a:highlight>
              <a:latin typeface="Cairo"/>
              <a:ea typeface="Cairo"/>
              <a:cs typeface="Cairo"/>
              <a:sym typeface="Cairo"/>
            </a:endParaRPr>
          </a:p>
        </p:txBody>
      </p:sp>
      <p:sp>
        <p:nvSpPr>
          <p:cNvPr id="454" name="Google Shape;454;p52"/>
          <p:cNvSpPr txBox="1"/>
          <p:nvPr/>
        </p:nvSpPr>
        <p:spPr>
          <a:xfrm>
            <a:off x="781200" y="3483173"/>
            <a:ext cx="1219200"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 sz="1800" u="none" cap="none" strike="noStrike">
                <a:solidFill>
                  <a:srgbClr val="FF0000"/>
                </a:solidFill>
                <a:highlight>
                  <a:srgbClr val="FFFFFF"/>
                </a:highlight>
                <a:latin typeface="Cairo"/>
                <a:ea typeface="Cairo"/>
                <a:cs typeface="Cairo"/>
                <a:sym typeface="Cairo"/>
              </a:rPr>
              <a:t>Note</a:t>
            </a:r>
            <a:endParaRPr b="0" i="0" sz="1800" u="none" cap="none" strike="noStrike">
              <a:solidFill>
                <a:srgbClr val="FF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Statistics Output </a:t>
            </a:r>
            <a:r>
              <a:rPr b="1" lang="en" sz="1400">
                <a:solidFill>
                  <a:srgbClr val="4A86E8"/>
                </a:solidFill>
                <a:latin typeface="Cairo"/>
                <a:ea typeface="Cairo"/>
                <a:cs typeface="Cairo"/>
                <a:sym typeface="Cairo"/>
              </a:rPr>
              <a:t>(Google is your friend)</a:t>
            </a:r>
            <a:endParaRPr b="1" sz="1400">
              <a:solidFill>
                <a:srgbClr val="4A86E8"/>
              </a:solidFill>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460" name="Google Shape;460;p53"/>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461" name="Google Shape;461;p53"/>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62" name="Google Shape;462;p53"/>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463" name="Google Shape;463;p53"/>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464" name="Google Shape;464;p53"/>
          <p:cNvSpPr/>
          <p:nvPr/>
        </p:nvSpPr>
        <p:spPr>
          <a:xfrm>
            <a:off x="6050337" y="1017725"/>
            <a:ext cx="2702538" cy="920754"/>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Cairo"/>
                <a:ea typeface="Cairo"/>
                <a:cs typeface="Cairo"/>
                <a:sym typeface="Cairo"/>
              </a:rPr>
              <a:t>Outputs :</a:t>
            </a:r>
            <a:endParaRPr b="1" i="0" sz="1400" u="none" cap="none" strike="noStrike">
              <a:solidFill>
                <a:srgbClr val="000000"/>
              </a:solidFill>
              <a:latin typeface="Cairo"/>
              <a:ea typeface="Cairo"/>
              <a:cs typeface="Cairo"/>
              <a:sym typeface="Cairo"/>
            </a:endParaRPr>
          </a:p>
          <a:p>
            <a:pPr indent="0" lvl="0" marL="155575" marR="0" rtl="0" algn="l">
              <a:lnSpc>
                <a:spcPct val="100000"/>
              </a:lnSpc>
              <a:spcBef>
                <a:spcPts val="1000"/>
              </a:spcBef>
              <a:spcAft>
                <a:spcPts val="0"/>
              </a:spcAft>
              <a:buNone/>
            </a:pPr>
            <a:r>
              <a:rPr b="1" i="0" lang="en" sz="1150" u="none" cap="none" strike="noStrike">
                <a:solidFill>
                  <a:srgbClr val="000000"/>
                </a:solidFill>
                <a:highlight>
                  <a:srgbClr val="EFF0F1"/>
                </a:highlight>
                <a:latin typeface="Courier New"/>
                <a:ea typeface="Courier New"/>
                <a:cs typeface="Courier New"/>
                <a:sym typeface="Courier New"/>
              </a:rPr>
              <a:t>Print statistics</a:t>
            </a:r>
            <a:endParaRPr b="1" i="0" sz="1150" u="none" cap="none" strike="noStrike">
              <a:solidFill>
                <a:srgbClr val="000000"/>
              </a:solidFill>
              <a:highlight>
                <a:srgbClr val="EFF0F1"/>
              </a:highlight>
              <a:latin typeface="Courier New"/>
              <a:ea typeface="Courier New"/>
              <a:cs typeface="Courier New"/>
              <a:sym typeface="Courier New"/>
            </a:endParaRPr>
          </a:p>
        </p:txBody>
      </p:sp>
      <p:sp>
        <p:nvSpPr>
          <p:cNvPr id="465" name="Google Shape;465;p53"/>
          <p:cNvSpPr/>
          <p:nvPr/>
        </p:nvSpPr>
        <p:spPr>
          <a:xfrm>
            <a:off x="-125" y="1035390"/>
            <a:ext cx="3304257" cy="898979"/>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b="1" i="0" lang="en" sz="1400" u="none" cap="none" strike="noStrike">
                <a:solidFill>
                  <a:srgbClr val="000000"/>
                </a:solidFill>
                <a:latin typeface="Cairo"/>
                <a:ea typeface="Cairo"/>
                <a:cs typeface="Cairo"/>
                <a:sym typeface="Cairo"/>
              </a:rPr>
              <a:t>Inputs:</a:t>
            </a:r>
            <a:endParaRPr b="0" i="0" sz="1200" u="none" cap="none" strike="noStrike">
              <a:solidFill>
                <a:srgbClr val="000000"/>
              </a:solidFill>
              <a:latin typeface="Cairo"/>
              <a:ea typeface="Cairo"/>
              <a:cs typeface="Cairo"/>
              <a:sym typeface="Cairo"/>
            </a:endParaRPr>
          </a:p>
          <a:p>
            <a:pPr indent="0" lvl="0" marL="0" marR="0" rtl="0" algn="l">
              <a:lnSpc>
                <a:spcPct val="100000"/>
              </a:lnSpc>
              <a:spcBef>
                <a:spcPts val="0"/>
              </a:spcBef>
              <a:spcAft>
                <a:spcPts val="0"/>
              </a:spcAft>
              <a:buNone/>
            </a:pPr>
            <a:r>
              <a:rPr b="0" i="0" lang="en" sz="1200" u="none" cap="none" strike="noStrike">
                <a:solidFill>
                  <a:srgbClr val="000000"/>
                </a:solidFill>
                <a:latin typeface="Cairo"/>
                <a:ea typeface="Cairo"/>
                <a:cs typeface="Cairo"/>
                <a:sym typeface="Cairo"/>
              </a:rPr>
              <a:t>Data Frame (df)</a:t>
            </a:r>
            <a:endParaRPr b="1" i="0" sz="1200" u="none" cap="none" strike="noStrike">
              <a:solidFill>
                <a:srgbClr val="000000"/>
              </a:solidFill>
              <a:latin typeface="Arial"/>
              <a:ea typeface="Arial"/>
              <a:cs typeface="Arial"/>
              <a:sym typeface="Arial"/>
            </a:endParaRPr>
          </a:p>
        </p:txBody>
      </p:sp>
      <p:sp>
        <p:nvSpPr>
          <p:cNvPr id="466" name="Google Shape;466;p53"/>
          <p:cNvSpPr/>
          <p:nvPr/>
        </p:nvSpPr>
        <p:spPr>
          <a:xfrm>
            <a:off x="3297231" y="1029164"/>
            <a:ext cx="2566404" cy="970488"/>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Bikeshare.py</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ctr">
              <a:lnSpc>
                <a:spcPct val="100000"/>
              </a:lnSpc>
              <a:spcBef>
                <a:spcPts val="0"/>
              </a:spcBef>
              <a:spcAft>
                <a:spcPts val="0"/>
              </a:spcAft>
              <a:buNone/>
            </a:pPr>
            <a:r>
              <a:rPr b="1" i="0" lang="en" sz="1150" u="none" cap="none" strike="noStrike">
                <a:solidFill>
                  <a:srgbClr val="000000"/>
                </a:solidFill>
                <a:highlight>
                  <a:srgbClr val="EFF0F1"/>
                </a:highlight>
                <a:latin typeface="Courier New"/>
                <a:ea typeface="Courier New"/>
                <a:cs typeface="Courier New"/>
                <a:sym typeface="Courier New"/>
              </a:rPr>
              <a:t>trip_duration_stats()</a:t>
            </a:r>
            <a:endParaRPr b="1" i="0" sz="1150" u="none" cap="none" strike="noStrike">
              <a:solidFill>
                <a:srgbClr val="000000"/>
              </a:solidFill>
              <a:highlight>
                <a:srgbClr val="EFF0F1"/>
              </a:highlight>
              <a:latin typeface="Courier New"/>
              <a:ea typeface="Courier New"/>
              <a:cs typeface="Courier New"/>
              <a:sym typeface="Courier New"/>
            </a:endParaRPr>
          </a:p>
        </p:txBody>
      </p:sp>
      <p:sp>
        <p:nvSpPr>
          <p:cNvPr id="467" name="Google Shape;467;p53"/>
          <p:cNvSpPr txBox="1"/>
          <p:nvPr/>
        </p:nvSpPr>
        <p:spPr>
          <a:xfrm>
            <a:off x="356765" y="1999652"/>
            <a:ext cx="8385600" cy="1257898"/>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trip_duration_stats(df):</a:t>
            </a:r>
            <a:endParaRPr/>
          </a:p>
          <a:p>
            <a:pPr indent="0" lvl="0" marL="0" marR="0" rtl="0" algn="l">
              <a:lnSpc>
                <a:spcPct val="125000"/>
              </a:lnSpc>
              <a:spcBef>
                <a:spcPts val="0"/>
              </a:spcBef>
              <a:spcAft>
                <a:spcPts val="0"/>
              </a:spcAft>
              <a:buNone/>
            </a:pPr>
            <a:r>
              <a:rPr b="0" i="0" lang="en" sz="1250" u="none" cap="none" strike="noStrike">
                <a:solidFill>
                  <a:srgbClr val="000000"/>
                </a:solidFill>
                <a:highlight>
                  <a:srgbClr val="FFFFFF"/>
                </a:highlight>
                <a:latin typeface="Cairo"/>
                <a:ea typeface="Cairo"/>
                <a:cs typeface="Cairo"/>
                <a:sym typeface="Cairo"/>
              </a:rPr>
              <a:t>Get : (Using </a:t>
            </a:r>
            <a:r>
              <a:rPr b="1" i="0" lang="en" sz="1250" u="none" cap="none" strike="noStrike">
                <a:solidFill>
                  <a:srgbClr val="92D050"/>
                </a:solidFill>
                <a:highlight>
                  <a:srgbClr val="FFFFFF"/>
                </a:highlight>
                <a:latin typeface="Cairo"/>
                <a:ea typeface="Cairo"/>
                <a:cs typeface="Cairo"/>
                <a:sym typeface="Cairo"/>
              </a:rPr>
              <a:t>value_counts()</a:t>
            </a:r>
            <a:r>
              <a:rPr b="0" i="0" lang="en" sz="1250" u="none" cap="none" strike="noStrike">
                <a:solidFill>
                  <a:srgbClr val="000000"/>
                </a:solidFill>
                <a:highlight>
                  <a:srgbClr val="FFFFFF"/>
                </a:highlight>
                <a:latin typeface="Cairo"/>
                <a:ea typeface="Cairo"/>
                <a:cs typeface="Cairo"/>
                <a:sym typeface="Cairo"/>
              </a:rPr>
              <a:t> method</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start station</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end station</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trip from start to end</a:t>
            </a:r>
            <a:endParaRPr b="0" i="0" sz="1450" u="none" cap="none" strike="noStrike">
              <a:solidFill>
                <a:srgbClr val="000000"/>
              </a:solidFill>
              <a:highlight>
                <a:srgbClr val="EFF0F1"/>
              </a:highlight>
              <a:latin typeface="Courier New"/>
              <a:ea typeface="Courier New"/>
              <a:cs typeface="Courier New"/>
              <a:sym typeface="Courier New"/>
            </a:endParaRPr>
          </a:p>
        </p:txBody>
      </p:sp>
      <p:sp>
        <p:nvSpPr>
          <p:cNvPr id="468" name="Google Shape;468;p53"/>
          <p:cNvSpPr/>
          <p:nvPr/>
        </p:nvSpPr>
        <p:spPr>
          <a:xfrm>
            <a:off x="685800" y="3514650"/>
            <a:ext cx="7239000" cy="962100"/>
          </a:xfrm>
          <a:prstGeom prst="rect">
            <a:avLst/>
          </a:prstGeom>
          <a:solidFill>
            <a:srgbClr val="FFFFFF"/>
          </a:solidFill>
          <a:ln cap="flat" cmpd="sng" w="19050">
            <a:solidFill>
              <a:srgbClr val="0C0C0C"/>
            </a:solidFill>
            <a:prstDash val="solid"/>
            <a:round/>
            <a:headEnd len="sm" w="sm" type="none"/>
            <a:tailEnd len="sm" w="sm" type="none"/>
          </a:ln>
        </p:spPr>
        <p:txBody>
          <a:bodyPr anchorCtr="0" anchor="ctr" bIns="91425" lIns="91425" spcFirstLastPara="1" rIns="91425" wrap="square" tIns="91425">
            <a:noAutofit/>
          </a:bodyPr>
          <a:lstStyle/>
          <a:p>
            <a:pPr indent="0" lvl="1" marL="0" marR="0" rtl="0" algn="l">
              <a:lnSpc>
                <a:spcPct val="100000"/>
              </a:lnSpc>
              <a:spcBef>
                <a:spcPts val="0"/>
              </a:spcBef>
              <a:spcAft>
                <a:spcPts val="0"/>
              </a:spcAft>
              <a:buNone/>
            </a:pPr>
            <a:r>
              <a:t/>
            </a:r>
            <a:endParaRPr b="1" i="0" sz="1200" u="none" cap="none" strike="noStrike">
              <a:solidFill>
                <a:srgbClr val="000000"/>
              </a:solidFill>
              <a:highlight>
                <a:srgbClr val="FFFFFF"/>
              </a:highlight>
              <a:latin typeface="Cairo"/>
              <a:ea typeface="Cairo"/>
              <a:cs typeface="Cairo"/>
              <a:sym typeface="Cairo"/>
            </a:endParaRPr>
          </a:p>
          <a:p>
            <a:pPr indent="0" lvl="1" marL="0" marR="0" rtl="0" algn="l">
              <a:lnSpc>
                <a:spcPct val="150000"/>
              </a:lnSpc>
              <a:spcBef>
                <a:spcPts val="0"/>
              </a:spcBef>
              <a:spcAft>
                <a:spcPts val="0"/>
              </a:spcAft>
              <a:buNone/>
            </a:pPr>
            <a:r>
              <a:rPr b="0" i="0" lang="en" sz="1200" u="none" cap="none" strike="noStrike">
                <a:solidFill>
                  <a:srgbClr val="000000"/>
                </a:solidFill>
                <a:highlight>
                  <a:srgbClr val="FFFFFF"/>
                </a:highlight>
                <a:latin typeface="Cairo"/>
                <a:ea typeface="Cairo"/>
                <a:cs typeface="Cairo"/>
                <a:sym typeface="Cairo"/>
              </a:rPr>
              <a:t>most common trip from start to end (i.e., most frequent combination of start station and end station). You can calculate it by adding both start and end stations columns in one columns and get the value counts for this column</a:t>
            </a:r>
            <a:endParaRPr b="0" i="0" sz="1200" u="none" cap="none" strike="noStrike">
              <a:solidFill>
                <a:srgbClr val="92D050"/>
              </a:solidFill>
              <a:latin typeface="Cairo"/>
              <a:ea typeface="Cairo"/>
              <a:cs typeface="Cairo"/>
              <a:sym typeface="Cairo"/>
            </a:endParaRPr>
          </a:p>
          <a:p>
            <a:pPr indent="0" lvl="0" marL="0" marR="0" rtl="0" algn="l">
              <a:lnSpc>
                <a:spcPct val="100000"/>
              </a:lnSpc>
              <a:spcBef>
                <a:spcPts val="0"/>
              </a:spcBef>
              <a:spcAft>
                <a:spcPts val="0"/>
              </a:spcAft>
              <a:buNone/>
            </a:pPr>
            <a:r>
              <a:t/>
            </a:r>
            <a:endParaRPr b="1" i="0" sz="1400" u="none" cap="none" strike="noStrike">
              <a:solidFill>
                <a:srgbClr val="92D050"/>
              </a:solidFill>
              <a:highlight>
                <a:srgbClr val="FFFFFF"/>
              </a:highlight>
              <a:latin typeface="Cairo"/>
              <a:ea typeface="Cairo"/>
              <a:cs typeface="Cairo"/>
              <a:sym typeface="Cairo"/>
            </a:endParaRPr>
          </a:p>
        </p:txBody>
      </p:sp>
      <p:sp>
        <p:nvSpPr>
          <p:cNvPr id="469" name="Google Shape;469;p53"/>
          <p:cNvSpPr txBox="1"/>
          <p:nvPr/>
        </p:nvSpPr>
        <p:spPr>
          <a:xfrm>
            <a:off x="857400" y="3257550"/>
            <a:ext cx="1219200"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 sz="1800" u="none" cap="none" strike="noStrike">
                <a:solidFill>
                  <a:srgbClr val="FF0000"/>
                </a:solidFill>
                <a:highlight>
                  <a:srgbClr val="FFFFFF"/>
                </a:highlight>
                <a:latin typeface="Cairo"/>
                <a:ea typeface="Cairo"/>
                <a:cs typeface="Cairo"/>
                <a:sym typeface="Cairo"/>
              </a:rPr>
              <a:t>Note</a:t>
            </a:r>
            <a:endParaRPr b="0" i="0" sz="1800" u="none" cap="none" strike="noStrike">
              <a:solidFill>
                <a:srgbClr val="FF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5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Statistics Output </a:t>
            </a:r>
            <a:r>
              <a:rPr b="1" lang="en" sz="1400">
                <a:solidFill>
                  <a:srgbClr val="4A86E8"/>
                </a:solidFill>
                <a:latin typeface="Cairo"/>
                <a:ea typeface="Cairo"/>
                <a:cs typeface="Cairo"/>
                <a:sym typeface="Cairo"/>
              </a:rPr>
              <a:t>(Google is your friend)</a:t>
            </a:r>
            <a:endParaRPr b="1" sz="1400">
              <a:solidFill>
                <a:srgbClr val="4A86E8"/>
              </a:solidFill>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475" name="Google Shape;475;p54"/>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476" name="Google Shape;476;p54"/>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54"/>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8" name="Google Shape;478;p54"/>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479" name="Google Shape;479;p54"/>
          <p:cNvSpPr/>
          <p:nvPr/>
        </p:nvSpPr>
        <p:spPr>
          <a:xfrm>
            <a:off x="6050337" y="1017725"/>
            <a:ext cx="2702538" cy="920754"/>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Cairo"/>
                <a:ea typeface="Cairo"/>
                <a:cs typeface="Cairo"/>
                <a:sym typeface="Cairo"/>
              </a:rPr>
              <a:t>Outputs :</a:t>
            </a:r>
            <a:endParaRPr b="1" i="0" sz="1400" u="none" cap="none" strike="noStrike">
              <a:solidFill>
                <a:schemeClr val="dk1"/>
              </a:solidFill>
              <a:latin typeface="Cairo"/>
              <a:ea typeface="Cairo"/>
              <a:cs typeface="Cairo"/>
              <a:sym typeface="Cairo"/>
            </a:endParaRPr>
          </a:p>
          <a:p>
            <a:pPr indent="0" lvl="0" marL="155575" marR="0" rtl="0" algn="l">
              <a:lnSpc>
                <a:spcPct val="100000"/>
              </a:lnSpc>
              <a:spcBef>
                <a:spcPts val="1000"/>
              </a:spcBef>
              <a:spcAft>
                <a:spcPts val="0"/>
              </a:spcAft>
              <a:buNone/>
            </a:pPr>
            <a:r>
              <a:rPr b="1" i="0" lang="en" sz="1150" u="none" cap="none" strike="noStrike">
                <a:solidFill>
                  <a:schemeClr val="dk1"/>
                </a:solidFill>
                <a:highlight>
                  <a:srgbClr val="EFF0F1"/>
                </a:highlight>
                <a:latin typeface="Courier New"/>
                <a:ea typeface="Courier New"/>
                <a:cs typeface="Courier New"/>
                <a:sym typeface="Courier New"/>
              </a:rPr>
              <a:t>Print statistics</a:t>
            </a:r>
            <a:endParaRPr b="1" i="0" sz="1150" u="none" cap="none" strike="noStrike">
              <a:solidFill>
                <a:schemeClr val="dk1"/>
              </a:solidFill>
              <a:highlight>
                <a:srgbClr val="EFF0F1"/>
              </a:highlight>
              <a:latin typeface="Courier New"/>
              <a:ea typeface="Courier New"/>
              <a:cs typeface="Courier New"/>
              <a:sym typeface="Courier New"/>
            </a:endParaRPr>
          </a:p>
        </p:txBody>
      </p:sp>
      <p:sp>
        <p:nvSpPr>
          <p:cNvPr id="480" name="Google Shape;480;p54"/>
          <p:cNvSpPr/>
          <p:nvPr/>
        </p:nvSpPr>
        <p:spPr>
          <a:xfrm>
            <a:off x="-125" y="1035390"/>
            <a:ext cx="3304257" cy="898979"/>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chemeClr val="dk1"/>
                </a:solidFill>
                <a:latin typeface="Cairo"/>
                <a:ea typeface="Cairo"/>
                <a:cs typeface="Cairo"/>
                <a:sym typeface="Cairo"/>
              </a:rPr>
              <a:t>Inputs:</a:t>
            </a:r>
            <a:endParaRPr b="0" i="0" sz="1200" u="none" cap="none" strike="noStrike">
              <a:solidFill>
                <a:schemeClr val="dk1"/>
              </a:solidFill>
              <a:latin typeface="Cairo"/>
              <a:ea typeface="Cairo"/>
              <a:cs typeface="Cairo"/>
              <a:sym typeface="Cairo"/>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iro"/>
                <a:ea typeface="Cairo"/>
                <a:cs typeface="Cairo"/>
                <a:sym typeface="Cairo"/>
              </a:rPr>
              <a:t>Data Frame (df)</a:t>
            </a:r>
            <a:endParaRPr b="1" i="0" sz="1200" u="none" cap="none" strike="noStrike">
              <a:solidFill>
                <a:schemeClr val="dk1"/>
              </a:solidFill>
              <a:latin typeface="Arial"/>
              <a:ea typeface="Arial"/>
              <a:cs typeface="Arial"/>
              <a:sym typeface="Arial"/>
            </a:endParaRPr>
          </a:p>
        </p:txBody>
      </p:sp>
      <p:sp>
        <p:nvSpPr>
          <p:cNvPr id="481" name="Google Shape;481;p54"/>
          <p:cNvSpPr/>
          <p:nvPr/>
        </p:nvSpPr>
        <p:spPr>
          <a:xfrm>
            <a:off x="3297231" y="1029164"/>
            <a:ext cx="2566404" cy="970488"/>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50"/>
              <a:buFont typeface="Arial"/>
              <a:buNone/>
            </a:pPr>
            <a:r>
              <a:rPr b="1" i="0" lang="en" sz="1450" u="none" cap="none" strike="noStrike">
                <a:solidFill>
                  <a:schemeClr val="dk1"/>
                </a:solidFill>
                <a:highlight>
                  <a:srgbClr val="EFF0F1"/>
                </a:highlight>
                <a:latin typeface="Courier New"/>
                <a:ea typeface="Courier New"/>
                <a:cs typeface="Courier New"/>
                <a:sym typeface="Courier New"/>
              </a:rPr>
              <a:t>Bikeshare.py</a:t>
            </a:r>
            <a:endParaRPr b="1" i="0" sz="1450" u="none" cap="none" strike="noStrike">
              <a:solidFill>
                <a:schemeClr val="dk1"/>
              </a:solidFill>
              <a:highlight>
                <a:srgbClr val="EFF0F1"/>
              </a:highlight>
              <a:latin typeface="Courier New"/>
              <a:ea typeface="Courier New"/>
              <a:cs typeface="Courier New"/>
              <a:sym typeface="Courier New"/>
            </a:endParaRPr>
          </a:p>
          <a:p>
            <a:pPr indent="0" lvl="0" marL="0" marR="0" rtl="0" algn="ctr">
              <a:lnSpc>
                <a:spcPct val="100000"/>
              </a:lnSpc>
              <a:spcBef>
                <a:spcPts val="0"/>
              </a:spcBef>
              <a:spcAft>
                <a:spcPts val="0"/>
              </a:spcAft>
              <a:buNone/>
            </a:pPr>
            <a:r>
              <a:rPr b="1" i="0" lang="en" sz="1150" u="none" cap="none" strike="noStrike">
                <a:solidFill>
                  <a:schemeClr val="dk1"/>
                </a:solidFill>
                <a:highlight>
                  <a:srgbClr val="EFF0F1"/>
                </a:highlight>
                <a:latin typeface="Courier New"/>
                <a:ea typeface="Courier New"/>
                <a:cs typeface="Courier New"/>
                <a:sym typeface="Courier New"/>
              </a:rPr>
              <a:t>station_stats()</a:t>
            </a:r>
            <a:endParaRPr b="1" i="0" sz="1150" u="none" cap="none" strike="noStrike">
              <a:solidFill>
                <a:schemeClr val="dk1"/>
              </a:solidFill>
              <a:highlight>
                <a:srgbClr val="EFF0F1"/>
              </a:highlight>
              <a:latin typeface="Courier New"/>
              <a:ea typeface="Courier New"/>
              <a:cs typeface="Courier New"/>
              <a:sym typeface="Courier New"/>
            </a:endParaRPr>
          </a:p>
        </p:txBody>
      </p:sp>
      <p:sp>
        <p:nvSpPr>
          <p:cNvPr id="482" name="Google Shape;482;p54"/>
          <p:cNvSpPr txBox="1"/>
          <p:nvPr/>
        </p:nvSpPr>
        <p:spPr>
          <a:xfrm>
            <a:off x="356765" y="1999652"/>
            <a:ext cx="8385600" cy="1105498"/>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None/>
            </a:pPr>
            <a:r>
              <a:rPr b="1" i="0" lang="en" sz="1450" u="none" cap="none" strike="noStrike">
                <a:solidFill>
                  <a:schemeClr val="dk1"/>
                </a:solidFill>
                <a:highlight>
                  <a:srgbClr val="EFF0F1"/>
                </a:highlight>
                <a:latin typeface="Courier New"/>
                <a:ea typeface="Courier New"/>
                <a:cs typeface="Courier New"/>
                <a:sym typeface="Courier New"/>
              </a:rPr>
              <a:t>station_stats(df)</a:t>
            </a:r>
            <a:endParaRPr/>
          </a:p>
          <a:p>
            <a:pPr indent="-307975" lvl="0" marL="457200" marR="0" rtl="0" algn="l">
              <a:lnSpc>
                <a:spcPct val="125000"/>
              </a:lnSpc>
              <a:spcBef>
                <a:spcPts val="0"/>
              </a:spcBef>
              <a:spcAft>
                <a:spcPts val="0"/>
              </a:spcAft>
              <a:buClr>
                <a:schemeClr val="dk1"/>
              </a:buClr>
              <a:buSzPts val="1250"/>
              <a:buFont typeface="Cairo"/>
              <a:buChar char="●"/>
            </a:pPr>
            <a:r>
              <a:rPr b="0" i="0" lang="en" sz="1400" u="none" cap="none" strike="noStrike">
                <a:solidFill>
                  <a:schemeClr val="dk1"/>
                </a:solidFill>
                <a:highlight>
                  <a:srgbClr val="FFFFFF"/>
                </a:highlight>
                <a:latin typeface="Cairo"/>
                <a:ea typeface="Cairo"/>
                <a:cs typeface="Cairo"/>
                <a:sym typeface="Cairo"/>
              </a:rPr>
              <a:t>Get : (Using </a:t>
            </a:r>
            <a:r>
              <a:rPr b="1" i="0" lang="en" sz="1400" u="none" cap="none" strike="noStrike">
                <a:solidFill>
                  <a:srgbClr val="92D050"/>
                </a:solidFill>
                <a:highlight>
                  <a:srgbClr val="FFFFFF"/>
                </a:highlight>
                <a:latin typeface="Cairo"/>
                <a:ea typeface="Cairo"/>
                <a:cs typeface="Cairo"/>
                <a:sym typeface="Cairo"/>
              </a:rPr>
              <a:t>sum and mean </a:t>
            </a:r>
            <a:r>
              <a:rPr b="0" i="0" lang="en" sz="1400" u="none" cap="none" strike="noStrike">
                <a:solidFill>
                  <a:schemeClr val="dk1"/>
                </a:solidFill>
                <a:highlight>
                  <a:srgbClr val="FFFFFF"/>
                </a:highlight>
                <a:latin typeface="Cairo"/>
                <a:ea typeface="Cairo"/>
                <a:cs typeface="Cairo"/>
                <a:sym typeface="Cairo"/>
              </a:rPr>
              <a:t>method</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400" u="none" cap="none" strike="noStrike">
                <a:solidFill>
                  <a:srgbClr val="000000"/>
                </a:solidFill>
                <a:highlight>
                  <a:srgbClr val="FFFFFF"/>
                </a:highlight>
                <a:latin typeface="Cairo"/>
                <a:ea typeface="Cairo"/>
                <a:cs typeface="Cairo"/>
                <a:sym typeface="Cairo"/>
              </a:rPr>
              <a:t>total travel time</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400" u="none" cap="none" strike="noStrike">
                <a:solidFill>
                  <a:srgbClr val="000000"/>
                </a:solidFill>
                <a:highlight>
                  <a:srgbClr val="FFFFFF"/>
                </a:highlight>
                <a:latin typeface="Cairo"/>
                <a:ea typeface="Cairo"/>
                <a:cs typeface="Cairo"/>
                <a:sym typeface="Cairo"/>
              </a:rPr>
              <a:t>average travel time</a:t>
            </a:r>
            <a:endParaRPr/>
          </a:p>
        </p:txBody>
      </p:sp>
      <p:sp>
        <p:nvSpPr>
          <p:cNvPr id="483" name="Google Shape;483;p54"/>
          <p:cNvSpPr/>
          <p:nvPr/>
        </p:nvSpPr>
        <p:spPr>
          <a:xfrm>
            <a:off x="685800" y="3514650"/>
            <a:ext cx="7239000" cy="581100"/>
          </a:xfrm>
          <a:prstGeom prst="rect">
            <a:avLst/>
          </a:prstGeom>
          <a:solidFill>
            <a:srgbClr val="FFFFFF"/>
          </a:solidFill>
          <a:ln cap="flat" cmpd="sng" w="19050">
            <a:solidFill>
              <a:srgbClr val="0C0C0C"/>
            </a:solidFill>
            <a:prstDash val="solid"/>
            <a:round/>
            <a:headEnd len="sm" w="sm" type="none"/>
            <a:tailEnd len="sm" w="sm" type="none"/>
          </a:ln>
        </p:spPr>
        <p:txBody>
          <a:bodyPr anchorCtr="0" anchor="ctr" bIns="91425" lIns="91425" spcFirstLastPara="1" rIns="91425" wrap="square" tIns="91425">
            <a:noAutofit/>
          </a:bodyPr>
          <a:lstStyle/>
          <a:p>
            <a:pPr indent="0" lvl="1" marL="0" marR="0" rtl="0" algn="l">
              <a:lnSpc>
                <a:spcPct val="100000"/>
              </a:lnSpc>
              <a:spcBef>
                <a:spcPts val="0"/>
              </a:spcBef>
              <a:spcAft>
                <a:spcPts val="0"/>
              </a:spcAft>
              <a:buNone/>
            </a:pPr>
            <a:r>
              <a:t/>
            </a:r>
            <a:endParaRPr b="1" i="0" sz="1200" u="none" cap="none" strike="noStrike">
              <a:solidFill>
                <a:srgbClr val="000000"/>
              </a:solidFill>
              <a:highlight>
                <a:srgbClr val="FFFFFF"/>
              </a:highlight>
              <a:latin typeface="Cairo"/>
              <a:ea typeface="Cairo"/>
              <a:cs typeface="Cairo"/>
              <a:sym typeface="Cairo"/>
            </a:endParaRPr>
          </a:p>
          <a:p>
            <a:pPr indent="0" lvl="1" marL="0" marR="0" rtl="0" algn="l">
              <a:lnSpc>
                <a:spcPct val="150000"/>
              </a:lnSpc>
              <a:spcBef>
                <a:spcPts val="0"/>
              </a:spcBef>
              <a:spcAft>
                <a:spcPts val="0"/>
              </a:spcAft>
              <a:buNone/>
            </a:pPr>
            <a:r>
              <a:rPr b="0" i="0" lang="en" sz="1400" u="none" cap="none" strike="noStrike">
                <a:solidFill>
                  <a:srgbClr val="000000"/>
                </a:solidFill>
                <a:highlight>
                  <a:srgbClr val="FFFFFF"/>
                </a:highlight>
                <a:latin typeface="Cairo"/>
                <a:ea typeface="Cairo"/>
                <a:cs typeface="Cairo"/>
                <a:sym typeface="Cairo"/>
              </a:rPr>
              <a:t>Don’t forget to </a:t>
            </a:r>
            <a:r>
              <a:rPr b="1" i="0" lang="en" sz="1400" u="none" cap="none" strike="noStrike">
                <a:solidFill>
                  <a:srgbClr val="000000"/>
                </a:solidFill>
                <a:highlight>
                  <a:srgbClr val="FFFFFF"/>
                </a:highlight>
                <a:latin typeface="Cairo"/>
                <a:ea typeface="Cairo"/>
                <a:cs typeface="Cairo"/>
                <a:sym typeface="Cairo"/>
              </a:rPr>
              <a:t>test</a:t>
            </a:r>
            <a:r>
              <a:rPr b="0" i="0" lang="en" sz="1400" u="none" cap="none" strike="noStrike">
                <a:solidFill>
                  <a:srgbClr val="000000"/>
                </a:solidFill>
                <a:highlight>
                  <a:srgbClr val="FFFFFF"/>
                </a:highlight>
                <a:latin typeface="Cairo"/>
                <a:ea typeface="Cairo"/>
                <a:cs typeface="Cairo"/>
                <a:sym typeface="Cairo"/>
              </a:rPr>
              <a:t> your code</a:t>
            </a:r>
            <a:endParaRPr b="0" i="0" sz="1400" u="none" cap="none" strike="noStrike">
              <a:solidFill>
                <a:srgbClr val="92D050"/>
              </a:solidFill>
              <a:latin typeface="Cairo"/>
              <a:ea typeface="Cairo"/>
              <a:cs typeface="Cairo"/>
              <a:sym typeface="Cairo"/>
            </a:endParaRPr>
          </a:p>
          <a:p>
            <a:pPr indent="0" lvl="0" marL="0" marR="0" rtl="0" algn="l">
              <a:lnSpc>
                <a:spcPct val="100000"/>
              </a:lnSpc>
              <a:spcBef>
                <a:spcPts val="0"/>
              </a:spcBef>
              <a:spcAft>
                <a:spcPts val="0"/>
              </a:spcAft>
              <a:buNone/>
            </a:pPr>
            <a:r>
              <a:t/>
            </a:r>
            <a:endParaRPr b="1" i="0" sz="1400" u="none" cap="none" strike="noStrike">
              <a:solidFill>
                <a:srgbClr val="92D050"/>
              </a:solidFill>
              <a:highlight>
                <a:srgbClr val="FFFFFF"/>
              </a:highlight>
              <a:latin typeface="Cairo"/>
              <a:ea typeface="Cairo"/>
              <a:cs typeface="Cairo"/>
              <a:sym typeface="Cairo"/>
            </a:endParaRPr>
          </a:p>
        </p:txBody>
      </p:sp>
      <p:sp>
        <p:nvSpPr>
          <p:cNvPr id="484" name="Google Shape;484;p54"/>
          <p:cNvSpPr txBox="1"/>
          <p:nvPr/>
        </p:nvSpPr>
        <p:spPr>
          <a:xfrm>
            <a:off x="857400" y="3333750"/>
            <a:ext cx="1219200"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 sz="1800" u="none" cap="none" strike="noStrike">
                <a:solidFill>
                  <a:srgbClr val="FF0000"/>
                </a:solidFill>
                <a:highlight>
                  <a:srgbClr val="FFFFFF"/>
                </a:highlight>
                <a:latin typeface="Cairo"/>
                <a:ea typeface="Cairo"/>
                <a:cs typeface="Cairo"/>
                <a:sym typeface="Cairo"/>
              </a:rPr>
              <a:t>Note</a:t>
            </a:r>
            <a:endParaRPr b="0" i="0" sz="1800" u="none" cap="none" strike="noStrike">
              <a:solidFill>
                <a:srgbClr val="FF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5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Statistics Output </a:t>
            </a:r>
            <a:r>
              <a:rPr b="1" lang="en" sz="1400">
                <a:solidFill>
                  <a:srgbClr val="4A86E8"/>
                </a:solidFill>
                <a:latin typeface="Cairo"/>
                <a:ea typeface="Cairo"/>
                <a:cs typeface="Cairo"/>
                <a:sym typeface="Cairo"/>
              </a:rPr>
              <a:t>(Google is your friend)</a:t>
            </a:r>
            <a:endParaRPr b="1" sz="1400">
              <a:solidFill>
                <a:srgbClr val="4A86E8"/>
              </a:solidFill>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490" name="Google Shape;490;p55"/>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491" name="Google Shape;491;p55"/>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492" name="Google Shape;492;p55"/>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493" name="Google Shape;493;p55"/>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494" name="Google Shape;494;p55"/>
          <p:cNvSpPr/>
          <p:nvPr/>
        </p:nvSpPr>
        <p:spPr>
          <a:xfrm>
            <a:off x="6050337" y="1017725"/>
            <a:ext cx="2702538" cy="920754"/>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Cairo"/>
                <a:ea typeface="Cairo"/>
                <a:cs typeface="Cairo"/>
                <a:sym typeface="Cairo"/>
              </a:rPr>
              <a:t>Outputs :</a:t>
            </a:r>
            <a:endParaRPr b="1" i="0" sz="1400" u="none" cap="none" strike="noStrike">
              <a:solidFill>
                <a:srgbClr val="000000"/>
              </a:solidFill>
              <a:latin typeface="Cairo"/>
              <a:ea typeface="Cairo"/>
              <a:cs typeface="Cairo"/>
              <a:sym typeface="Cairo"/>
            </a:endParaRPr>
          </a:p>
          <a:p>
            <a:pPr indent="0" lvl="0" marL="155575" marR="0" rtl="0" algn="l">
              <a:lnSpc>
                <a:spcPct val="100000"/>
              </a:lnSpc>
              <a:spcBef>
                <a:spcPts val="1000"/>
              </a:spcBef>
              <a:spcAft>
                <a:spcPts val="0"/>
              </a:spcAft>
              <a:buNone/>
            </a:pPr>
            <a:r>
              <a:rPr b="1" i="0" lang="en" sz="1150" u="none" cap="none" strike="noStrike">
                <a:solidFill>
                  <a:srgbClr val="000000"/>
                </a:solidFill>
                <a:highlight>
                  <a:srgbClr val="EFF0F1"/>
                </a:highlight>
                <a:latin typeface="Courier New"/>
                <a:ea typeface="Courier New"/>
                <a:cs typeface="Courier New"/>
                <a:sym typeface="Courier New"/>
              </a:rPr>
              <a:t>Print statistics</a:t>
            </a:r>
            <a:endParaRPr b="1" i="0" sz="1150" u="none" cap="none" strike="noStrike">
              <a:solidFill>
                <a:srgbClr val="000000"/>
              </a:solidFill>
              <a:highlight>
                <a:srgbClr val="EFF0F1"/>
              </a:highlight>
              <a:latin typeface="Courier New"/>
              <a:ea typeface="Courier New"/>
              <a:cs typeface="Courier New"/>
              <a:sym typeface="Courier New"/>
            </a:endParaRPr>
          </a:p>
        </p:txBody>
      </p:sp>
      <p:sp>
        <p:nvSpPr>
          <p:cNvPr id="495" name="Google Shape;495;p55"/>
          <p:cNvSpPr/>
          <p:nvPr/>
        </p:nvSpPr>
        <p:spPr>
          <a:xfrm>
            <a:off x="-125" y="1035390"/>
            <a:ext cx="3304257" cy="898979"/>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b="1" i="0" lang="en" sz="1400" u="none" cap="none" strike="noStrike">
                <a:solidFill>
                  <a:srgbClr val="000000"/>
                </a:solidFill>
                <a:latin typeface="Cairo"/>
                <a:ea typeface="Cairo"/>
                <a:cs typeface="Cairo"/>
                <a:sym typeface="Cairo"/>
              </a:rPr>
              <a:t>Inputs:</a:t>
            </a:r>
            <a:endParaRPr b="0" i="0" sz="1200" u="none" cap="none" strike="noStrike">
              <a:solidFill>
                <a:srgbClr val="000000"/>
              </a:solidFill>
              <a:latin typeface="Cairo"/>
              <a:ea typeface="Cairo"/>
              <a:cs typeface="Cairo"/>
              <a:sym typeface="Cairo"/>
            </a:endParaRPr>
          </a:p>
          <a:p>
            <a:pPr indent="0" lvl="0" marL="0" marR="0" rtl="0" algn="l">
              <a:lnSpc>
                <a:spcPct val="100000"/>
              </a:lnSpc>
              <a:spcBef>
                <a:spcPts val="0"/>
              </a:spcBef>
              <a:spcAft>
                <a:spcPts val="0"/>
              </a:spcAft>
              <a:buNone/>
            </a:pPr>
            <a:r>
              <a:rPr b="0" i="0" lang="en" sz="1200" u="none" cap="none" strike="noStrike">
                <a:solidFill>
                  <a:srgbClr val="000000"/>
                </a:solidFill>
                <a:latin typeface="Cairo"/>
                <a:ea typeface="Cairo"/>
                <a:cs typeface="Cairo"/>
                <a:sym typeface="Cairo"/>
              </a:rPr>
              <a:t>Data Frame (df)</a:t>
            </a:r>
            <a:endParaRPr b="1" i="0" sz="1200" u="none" cap="none" strike="noStrike">
              <a:solidFill>
                <a:srgbClr val="000000"/>
              </a:solidFill>
              <a:latin typeface="Arial"/>
              <a:ea typeface="Arial"/>
              <a:cs typeface="Arial"/>
              <a:sym typeface="Arial"/>
            </a:endParaRPr>
          </a:p>
        </p:txBody>
      </p:sp>
      <p:sp>
        <p:nvSpPr>
          <p:cNvPr id="496" name="Google Shape;496;p55"/>
          <p:cNvSpPr/>
          <p:nvPr/>
        </p:nvSpPr>
        <p:spPr>
          <a:xfrm>
            <a:off x="3297231" y="1029164"/>
            <a:ext cx="2566404" cy="970488"/>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Bikeshare.py</a:t>
            </a:r>
            <a:endParaRPr b="1" i="0" sz="1450" u="none" cap="none" strike="noStrike">
              <a:solidFill>
                <a:srgbClr val="000000"/>
              </a:solidFill>
              <a:highlight>
                <a:srgbClr val="EFF0F1"/>
              </a:highlight>
              <a:latin typeface="Courier New"/>
              <a:ea typeface="Courier New"/>
              <a:cs typeface="Courier New"/>
              <a:sym typeface="Courier New"/>
            </a:endParaRPr>
          </a:p>
          <a:p>
            <a:pPr indent="0" lvl="0" marL="0" marR="0" rtl="0" algn="ctr">
              <a:lnSpc>
                <a:spcPct val="100000"/>
              </a:lnSpc>
              <a:spcBef>
                <a:spcPts val="0"/>
              </a:spcBef>
              <a:spcAft>
                <a:spcPts val="0"/>
              </a:spcAft>
              <a:buNone/>
            </a:pPr>
            <a:r>
              <a:rPr b="1" i="0" lang="en" sz="1150" u="none" cap="none" strike="noStrike">
                <a:solidFill>
                  <a:srgbClr val="000000"/>
                </a:solidFill>
                <a:highlight>
                  <a:srgbClr val="EFF0F1"/>
                </a:highlight>
                <a:latin typeface="Courier New"/>
                <a:ea typeface="Courier New"/>
                <a:cs typeface="Courier New"/>
                <a:sym typeface="Courier New"/>
              </a:rPr>
              <a:t>user_stats(df)</a:t>
            </a:r>
            <a:endParaRPr b="1" i="0" sz="1150" u="none" cap="none" strike="noStrike">
              <a:solidFill>
                <a:srgbClr val="000000"/>
              </a:solidFill>
              <a:highlight>
                <a:srgbClr val="EFF0F1"/>
              </a:highlight>
              <a:latin typeface="Courier New"/>
              <a:ea typeface="Courier New"/>
              <a:cs typeface="Courier New"/>
              <a:sym typeface="Courier New"/>
            </a:endParaRPr>
          </a:p>
        </p:txBody>
      </p:sp>
      <p:sp>
        <p:nvSpPr>
          <p:cNvPr id="497" name="Google Shape;497;p55"/>
          <p:cNvSpPr txBox="1"/>
          <p:nvPr/>
        </p:nvSpPr>
        <p:spPr>
          <a:xfrm>
            <a:off x="356765" y="1999652"/>
            <a:ext cx="8385600" cy="1257898"/>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user_stats(df):</a:t>
            </a:r>
            <a:endParaRPr/>
          </a:p>
          <a:p>
            <a:pPr indent="0" lvl="0" marL="0" marR="0" rtl="0" algn="l">
              <a:lnSpc>
                <a:spcPct val="125000"/>
              </a:lnSpc>
              <a:spcBef>
                <a:spcPts val="0"/>
              </a:spcBef>
              <a:spcAft>
                <a:spcPts val="0"/>
              </a:spcAft>
              <a:buNone/>
            </a:pPr>
            <a:r>
              <a:rPr b="0" i="0" lang="en" sz="1250" u="none" cap="none" strike="noStrike">
                <a:solidFill>
                  <a:srgbClr val="000000"/>
                </a:solidFill>
                <a:highlight>
                  <a:srgbClr val="FFFFFF"/>
                </a:highlight>
                <a:latin typeface="Cairo"/>
                <a:ea typeface="Cairo"/>
                <a:cs typeface="Cairo"/>
                <a:sym typeface="Cairo"/>
              </a:rPr>
              <a:t>Get : (Using </a:t>
            </a:r>
            <a:r>
              <a:rPr b="1" i="0" lang="en" sz="1250" u="none" cap="none" strike="noStrike">
                <a:solidFill>
                  <a:srgbClr val="92D050"/>
                </a:solidFill>
                <a:highlight>
                  <a:srgbClr val="FFFFFF"/>
                </a:highlight>
                <a:latin typeface="Cairo"/>
                <a:ea typeface="Cairo"/>
                <a:cs typeface="Cairo"/>
                <a:sym typeface="Cairo"/>
              </a:rPr>
              <a:t>value_counts(), min() and max()</a:t>
            </a:r>
            <a:r>
              <a:rPr b="0" i="0" lang="en" sz="1250" u="none" cap="none" strike="noStrike">
                <a:solidFill>
                  <a:srgbClr val="000000"/>
                </a:solidFill>
                <a:highlight>
                  <a:srgbClr val="FFFFFF"/>
                </a:highlight>
                <a:latin typeface="Cairo"/>
                <a:ea typeface="Cairo"/>
                <a:cs typeface="Cairo"/>
                <a:sym typeface="Cairo"/>
              </a:rPr>
              <a:t> methods</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counts of each user type</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counts of each gender (</a:t>
            </a:r>
            <a:r>
              <a:rPr b="1" i="0" lang="en" sz="1150" u="none" cap="none" strike="noStrike">
                <a:solidFill>
                  <a:srgbClr val="000000"/>
                </a:solidFill>
                <a:highlight>
                  <a:srgbClr val="FFFFFF"/>
                </a:highlight>
                <a:latin typeface="Cairo"/>
                <a:ea typeface="Cairo"/>
                <a:cs typeface="Cairo"/>
                <a:sym typeface="Cairo"/>
              </a:rPr>
              <a:t>only available for </a:t>
            </a:r>
            <a:r>
              <a:rPr b="1" i="0" lang="en" sz="1150" u="none" cap="none" strike="noStrike">
                <a:solidFill>
                  <a:srgbClr val="980000"/>
                </a:solidFill>
                <a:highlight>
                  <a:srgbClr val="FFFFFF"/>
                </a:highlight>
                <a:latin typeface="Cairo"/>
                <a:ea typeface="Cairo"/>
                <a:cs typeface="Cairo"/>
                <a:sym typeface="Cairo"/>
              </a:rPr>
              <a:t>NYC </a:t>
            </a:r>
            <a:r>
              <a:rPr b="1" i="0" lang="en" sz="1150" u="none" cap="none" strike="noStrike">
                <a:solidFill>
                  <a:srgbClr val="000000"/>
                </a:solidFill>
                <a:highlight>
                  <a:srgbClr val="FFFFFF"/>
                </a:highlight>
                <a:latin typeface="Cairo"/>
                <a:ea typeface="Cairo"/>
                <a:cs typeface="Cairo"/>
                <a:sym typeface="Cairo"/>
              </a:rPr>
              <a:t>and </a:t>
            </a:r>
            <a:r>
              <a:rPr b="1" i="0" lang="en" sz="1150" u="none" cap="none" strike="noStrike">
                <a:solidFill>
                  <a:srgbClr val="980000"/>
                </a:solidFill>
                <a:highlight>
                  <a:srgbClr val="FFFFFF"/>
                </a:highlight>
                <a:latin typeface="Cairo"/>
                <a:ea typeface="Cairo"/>
                <a:cs typeface="Cairo"/>
                <a:sym typeface="Cairo"/>
              </a:rPr>
              <a:t>Chicago</a:t>
            </a:r>
            <a:r>
              <a:rPr b="0" i="0" lang="en" sz="1150" u="none" cap="none" strike="noStrike">
                <a:solidFill>
                  <a:srgbClr val="000000"/>
                </a:solidFill>
                <a:highlight>
                  <a:srgbClr val="FFFFFF"/>
                </a:highlight>
                <a:latin typeface="Cairo"/>
                <a:ea typeface="Cairo"/>
                <a:cs typeface="Cairo"/>
                <a:sym typeface="Cairo"/>
              </a:rPr>
              <a:t>)</a:t>
            </a:r>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earliest, most recent, most common year of birth (only available for NYC and Chicago)</a:t>
            </a:r>
            <a:endParaRPr/>
          </a:p>
        </p:txBody>
      </p:sp>
      <p:sp>
        <p:nvSpPr>
          <p:cNvPr id="498" name="Google Shape;498;p55"/>
          <p:cNvSpPr/>
          <p:nvPr/>
        </p:nvSpPr>
        <p:spPr>
          <a:xfrm>
            <a:off x="685800" y="3514650"/>
            <a:ext cx="7239000" cy="855476"/>
          </a:xfrm>
          <a:prstGeom prst="rect">
            <a:avLst/>
          </a:prstGeom>
          <a:solidFill>
            <a:srgbClr val="FFFFFF"/>
          </a:solidFill>
          <a:ln cap="flat" cmpd="sng" w="19050">
            <a:solidFill>
              <a:srgbClr val="0C0C0C"/>
            </a:solidFill>
            <a:prstDash val="solid"/>
            <a:round/>
            <a:headEnd len="sm" w="sm" type="none"/>
            <a:tailEnd len="sm" w="sm" type="none"/>
          </a:ln>
        </p:spPr>
        <p:txBody>
          <a:bodyPr anchorCtr="0" anchor="ctr" bIns="91425" lIns="91425" spcFirstLastPara="1" rIns="91425" wrap="square" tIns="91425">
            <a:noAutofit/>
          </a:bodyPr>
          <a:lstStyle/>
          <a:p>
            <a:pPr indent="0" lvl="1" marL="0" marR="0" rtl="0" algn="l">
              <a:lnSpc>
                <a:spcPct val="100000"/>
              </a:lnSpc>
              <a:spcBef>
                <a:spcPts val="0"/>
              </a:spcBef>
              <a:spcAft>
                <a:spcPts val="0"/>
              </a:spcAft>
              <a:buNone/>
            </a:pPr>
            <a:r>
              <a:rPr b="0" i="0" lang="en" sz="1200" u="none" cap="none" strike="noStrike">
                <a:solidFill>
                  <a:schemeClr val="dk1"/>
                </a:solidFill>
                <a:latin typeface="Cairo"/>
                <a:ea typeface="Cairo"/>
                <a:cs typeface="Cairo"/>
                <a:sym typeface="Cairo"/>
              </a:rPr>
              <a:t>Washington doesn’t contain gender and birth_year columns so if you calculate count of gender it will generate error. So take care of this trick </a:t>
            </a:r>
            <a:endParaRPr b="0" i="0" sz="1200" u="none" cap="none" strike="noStrike">
              <a:solidFill>
                <a:schemeClr val="dk1"/>
              </a:solidFill>
              <a:highlight>
                <a:srgbClr val="FFFFFF"/>
              </a:highlight>
              <a:latin typeface="Cairo"/>
              <a:ea typeface="Cairo"/>
              <a:cs typeface="Cairo"/>
              <a:sym typeface="Cairo"/>
            </a:endParaRPr>
          </a:p>
        </p:txBody>
      </p:sp>
      <p:sp>
        <p:nvSpPr>
          <p:cNvPr id="499" name="Google Shape;499;p55"/>
          <p:cNvSpPr txBox="1"/>
          <p:nvPr/>
        </p:nvSpPr>
        <p:spPr>
          <a:xfrm>
            <a:off x="857400" y="3345418"/>
            <a:ext cx="1219200" cy="36933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 sz="1800" u="none" cap="none" strike="noStrike">
                <a:solidFill>
                  <a:srgbClr val="FF0000"/>
                </a:solidFill>
                <a:highlight>
                  <a:srgbClr val="FFFFFF"/>
                </a:highlight>
                <a:latin typeface="Cairo"/>
                <a:ea typeface="Cairo"/>
                <a:cs typeface="Cairo"/>
                <a:sym typeface="Cairo"/>
              </a:rPr>
              <a:t>Note</a:t>
            </a:r>
            <a:endParaRPr b="0" i="0" sz="1800" u="none" cap="none" strike="noStrike">
              <a:solidFill>
                <a:srgbClr val="FF0000"/>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56"/>
          <p:cNvSpPr/>
          <p:nvPr/>
        </p:nvSpPr>
        <p:spPr>
          <a:xfrm>
            <a:off x="428911" y="1965462"/>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450"/>
              <a:buFont typeface="Arial"/>
              <a:buNone/>
            </a:pPr>
            <a:r>
              <a:t/>
            </a:r>
            <a:endParaRPr b="0" i="0" sz="1450" u="none" cap="none" strike="noStrike">
              <a:solidFill>
                <a:schemeClr val="dk1"/>
              </a:solidFill>
              <a:highlight>
                <a:srgbClr val="FFFFFF"/>
              </a:highlight>
              <a:latin typeface="Cairo"/>
              <a:ea typeface="Cairo"/>
              <a:cs typeface="Cairo"/>
              <a:sym typeface="Cairo"/>
            </a:endParaRPr>
          </a:p>
        </p:txBody>
      </p:sp>
      <p:sp>
        <p:nvSpPr>
          <p:cNvPr id="505" name="Google Shape;505;p56"/>
          <p:cNvSpPr/>
          <p:nvPr/>
        </p:nvSpPr>
        <p:spPr>
          <a:xfrm>
            <a:off x="2099784" y="1965462"/>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506" name="Google Shape;506;p56"/>
          <p:cNvSpPr/>
          <p:nvPr/>
        </p:nvSpPr>
        <p:spPr>
          <a:xfrm>
            <a:off x="1015464"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1</a:t>
            </a:r>
            <a:endParaRPr b="1" i="0" sz="1400" u="none" cap="none" strike="noStrike">
              <a:solidFill>
                <a:srgbClr val="666666"/>
              </a:solidFill>
              <a:latin typeface="Open Sans"/>
              <a:ea typeface="Open Sans"/>
              <a:cs typeface="Open Sans"/>
              <a:sym typeface="Open Sans"/>
            </a:endParaRPr>
          </a:p>
        </p:txBody>
      </p:sp>
      <p:sp>
        <p:nvSpPr>
          <p:cNvPr id="507" name="Google Shape;507;p56"/>
          <p:cNvSpPr/>
          <p:nvPr/>
        </p:nvSpPr>
        <p:spPr>
          <a:xfrm>
            <a:off x="26863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2</a:t>
            </a:r>
            <a:endParaRPr b="1" i="0" sz="1400" u="none" cap="none" strike="noStrike">
              <a:solidFill>
                <a:srgbClr val="666666"/>
              </a:solidFill>
              <a:latin typeface="Open Sans"/>
              <a:ea typeface="Open Sans"/>
              <a:cs typeface="Open Sans"/>
              <a:sym typeface="Open Sans"/>
            </a:endParaRPr>
          </a:p>
        </p:txBody>
      </p:sp>
      <p:sp>
        <p:nvSpPr>
          <p:cNvPr id="508" name="Google Shape;508;p56"/>
          <p:cNvSpPr txBox="1"/>
          <p:nvPr/>
        </p:nvSpPr>
        <p:spPr>
          <a:xfrm>
            <a:off x="428900" y="2068125"/>
            <a:ext cx="1586100" cy="1337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550"/>
              <a:buFont typeface="Arial"/>
              <a:buNone/>
            </a:pPr>
            <a:r>
              <a:rPr b="1" i="0" lang="en" sz="1550" u="none" cap="none" strike="noStrike">
                <a:solidFill>
                  <a:schemeClr val="dk1"/>
                </a:solidFill>
                <a:highlight>
                  <a:srgbClr val="FFFFFF"/>
                </a:highlight>
                <a:latin typeface="Arial"/>
                <a:ea typeface="Arial"/>
                <a:cs typeface="Arial"/>
                <a:sym typeface="Arial"/>
              </a:rPr>
              <a:t>Project Details</a:t>
            </a:r>
            <a:endParaRPr b="1" i="0" sz="850" u="none" cap="none" strike="noStrike">
              <a:solidFill>
                <a:schemeClr val="dk1"/>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Overview</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chemeClr val="lt1"/>
                </a:highlight>
                <a:latin typeface="Arial"/>
                <a:ea typeface="Arial"/>
                <a:cs typeface="Arial"/>
                <a:sym typeface="Arial"/>
              </a:rPr>
              <a:t>- The Datasets</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Statistics Computed</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The Files</a:t>
            </a:r>
            <a:endParaRPr b="1" i="0" sz="1850" u="none" cap="none" strike="noStrike">
              <a:solidFill>
                <a:srgbClr val="980000"/>
              </a:solidFill>
              <a:highlight>
                <a:srgbClr val="FFFFFF"/>
              </a:highlight>
              <a:latin typeface="Cairo"/>
              <a:ea typeface="Cairo"/>
              <a:cs typeface="Cairo"/>
              <a:sym typeface="Cairo"/>
            </a:endParaRPr>
          </a:p>
        </p:txBody>
      </p:sp>
      <p:sp>
        <p:nvSpPr>
          <p:cNvPr id="509" name="Google Shape;509;p56"/>
          <p:cNvSpPr txBox="1"/>
          <p:nvPr/>
        </p:nvSpPr>
        <p:spPr>
          <a:xfrm>
            <a:off x="2099775" y="2151425"/>
            <a:ext cx="1586100" cy="1116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3C78D8"/>
                </a:solidFill>
                <a:highlight>
                  <a:srgbClr val="FFFFFF"/>
                </a:highlight>
                <a:latin typeface="Arial"/>
                <a:ea typeface="Arial"/>
                <a:cs typeface="Arial"/>
                <a:sym typeface="Arial"/>
              </a:rPr>
              <a:t>Workspace &amp; Submission</a:t>
            </a:r>
            <a:endParaRPr b="1" i="0" sz="850" u="none" cap="none" strike="noStrike">
              <a:solidFill>
                <a:srgbClr val="3C78D8"/>
              </a:solidFill>
              <a:highlight>
                <a:srgbClr val="FFFFFF"/>
              </a:highlight>
              <a:latin typeface="Arial"/>
              <a:ea typeface="Arial"/>
              <a:cs typeface="Arial"/>
              <a:sym typeface="Arial"/>
            </a:endParaRPr>
          </a:p>
        </p:txBody>
      </p:sp>
      <p:sp>
        <p:nvSpPr>
          <p:cNvPr id="510" name="Google Shape;510;p56"/>
          <p:cNvSpPr txBox="1"/>
          <p:nvPr>
            <p:ph idx="4294967295"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Agenda</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511" name="Google Shape;511;p56"/>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512" name="Google Shape;512;p56"/>
          <p:cNvSpPr/>
          <p:nvPr/>
        </p:nvSpPr>
        <p:spPr>
          <a:xfrm>
            <a:off x="3770672" y="1965474"/>
            <a:ext cx="1586100" cy="1439700"/>
          </a:xfrm>
          <a:prstGeom prst="rect">
            <a:avLst/>
          </a:prstGeom>
          <a:solidFill>
            <a:srgbClr val="F3F3F3"/>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513" name="Google Shape;513;p56"/>
          <p:cNvSpPr/>
          <p:nvPr/>
        </p:nvSpPr>
        <p:spPr>
          <a:xfrm>
            <a:off x="4357225" y="1738337"/>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3</a:t>
            </a:r>
            <a:endParaRPr b="1" i="0" sz="1400" u="none" cap="none" strike="noStrike">
              <a:solidFill>
                <a:srgbClr val="666666"/>
              </a:solidFill>
              <a:latin typeface="Open Sans"/>
              <a:ea typeface="Open Sans"/>
              <a:cs typeface="Open Sans"/>
              <a:sym typeface="Open Sans"/>
            </a:endParaRPr>
          </a:p>
        </p:txBody>
      </p:sp>
      <p:sp>
        <p:nvSpPr>
          <p:cNvPr id="514" name="Google Shape;514;p56"/>
          <p:cNvSpPr txBox="1"/>
          <p:nvPr/>
        </p:nvSpPr>
        <p:spPr>
          <a:xfrm>
            <a:off x="3864492" y="22589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b="1" i="0" lang="en" sz="1400" u="none" cap="none" strike="noStrike">
                <a:solidFill>
                  <a:srgbClr val="073763"/>
                </a:solidFill>
                <a:latin typeface="Cairo"/>
                <a:ea typeface="Cairo"/>
                <a:cs typeface="Cairo"/>
                <a:sym typeface="Cairo"/>
              </a:rPr>
              <a:t>Data loading</a:t>
            </a:r>
            <a:endParaRPr/>
          </a:p>
          <a:p>
            <a:pPr indent="0" lvl="0" marL="0" marR="0" rtl="0" algn="ctr">
              <a:lnSpc>
                <a:spcPct val="115000"/>
              </a:lnSpc>
              <a:spcBef>
                <a:spcPts val="0"/>
              </a:spcBef>
              <a:spcAft>
                <a:spcPts val="0"/>
              </a:spcAft>
              <a:buNone/>
            </a:pPr>
            <a:r>
              <a:t/>
            </a:r>
            <a:endParaRPr b="1" i="0" sz="1400" u="none" cap="none" strike="noStrike">
              <a:solidFill>
                <a:srgbClr val="38761D"/>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92D050"/>
                </a:solidFill>
                <a:latin typeface="Cairo"/>
                <a:ea typeface="Cairo"/>
                <a:cs typeface="Cairo"/>
                <a:sym typeface="Cairo"/>
              </a:rPr>
              <a:t>get_filter and load_data functions</a:t>
            </a:r>
            <a:endParaRPr b="1" i="0" sz="1550" u="none" cap="none" strike="noStrike">
              <a:solidFill>
                <a:srgbClr val="92D050"/>
              </a:solidFill>
              <a:latin typeface="Cairo"/>
              <a:ea typeface="Cairo"/>
              <a:cs typeface="Cairo"/>
              <a:sym typeface="Cairo"/>
            </a:endParaRPr>
          </a:p>
        </p:txBody>
      </p:sp>
      <p:sp>
        <p:nvSpPr>
          <p:cNvPr id="515" name="Google Shape;515;p56"/>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16" name="Google Shape;516;p56"/>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517" name="Google Shape;517;p56"/>
          <p:cNvSpPr/>
          <p:nvPr/>
        </p:nvSpPr>
        <p:spPr>
          <a:xfrm>
            <a:off x="5478713" y="1955087"/>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518" name="Google Shape;518;p56"/>
          <p:cNvSpPr/>
          <p:nvPr/>
        </p:nvSpPr>
        <p:spPr>
          <a:xfrm>
            <a:off x="60652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4</a:t>
            </a:r>
            <a:endParaRPr b="1" i="0" sz="1400" u="none" cap="none" strike="noStrike">
              <a:solidFill>
                <a:srgbClr val="666666"/>
              </a:solidFill>
              <a:latin typeface="Open Sans"/>
              <a:ea typeface="Open Sans"/>
              <a:cs typeface="Open Sans"/>
              <a:sym typeface="Open Sans"/>
            </a:endParaRPr>
          </a:p>
        </p:txBody>
      </p:sp>
      <p:sp>
        <p:nvSpPr>
          <p:cNvPr id="519" name="Google Shape;519;p56"/>
          <p:cNvSpPr txBox="1"/>
          <p:nvPr/>
        </p:nvSpPr>
        <p:spPr>
          <a:xfrm>
            <a:off x="5572467" y="22795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50"/>
              <a:buFont typeface="Arial"/>
              <a:buNone/>
            </a:pPr>
            <a:r>
              <a:rPr b="1" i="0" lang="en" sz="1450" u="none" cap="none" strike="noStrike">
                <a:solidFill>
                  <a:srgbClr val="073763"/>
                </a:solidFill>
                <a:latin typeface="Cairo"/>
                <a:ea typeface="Cairo"/>
                <a:cs typeface="Cairo"/>
                <a:sym typeface="Cairo"/>
              </a:rPr>
              <a:t>Statistics Output</a:t>
            </a:r>
            <a:endParaRPr/>
          </a:p>
          <a:p>
            <a:pPr indent="0" lvl="0" marL="0" marR="0" rtl="0" algn="ctr">
              <a:lnSpc>
                <a:spcPct val="115000"/>
              </a:lnSpc>
              <a:spcBef>
                <a:spcPts val="0"/>
              </a:spcBef>
              <a:spcAft>
                <a:spcPts val="0"/>
              </a:spcAft>
              <a:buClr>
                <a:srgbClr val="000000"/>
              </a:buClr>
              <a:buSzPts val="1450"/>
              <a:buFont typeface="Arial"/>
              <a:buNone/>
            </a:pPr>
            <a:r>
              <a:t/>
            </a:r>
            <a:endParaRPr b="1" i="0" sz="1450" u="none" cap="none" strike="noStrike">
              <a:solidFill>
                <a:srgbClr val="073763"/>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073763"/>
                </a:solidFill>
                <a:latin typeface="Cairo"/>
                <a:ea typeface="Cairo"/>
                <a:cs typeface="Cairo"/>
                <a:sym typeface="Cairo"/>
              </a:rPr>
              <a:t>4 functions</a:t>
            </a:r>
            <a:endParaRPr b="1" i="0" sz="1450" u="none" cap="none" strike="noStrike">
              <a:solidFill>
                <a:srgbClr val="073763"/>
              </a:solidFill>
              <a:latin typeface="Cairo"/>
              <a:ea typeface="Cairo"/>
              <a:cs typeface="Cairo"/>
              <a:sym typeface="Cairo"/>
            </a:endParaRPr>
          </a:p>
        </p:txBody>
      </p:sp>
      <p:sp>
        <p:nvSpPr>
          <p:cNvPr id="520" name="Google Shape;520;p56"/>
          <p:cNvSpPr/>
          <p:nvPr/>
        </p:nvSpPr>
        <p:spPr>
          <a:xfrm>
            <a:off x="358225" y="1112100"/>
            <a:ext cx="3327600" cy="572700"/>
          </a:xfrm>
          <a:prstGeom prst="chevron">
            <a:avLst>
              <a:gd fmla="val 50000" name="adj"/>
            </a:avLst>
          </a:prstGeom>
          <a:solidFill>
            <a:srgbClr val="FFFFFF"/>
          </a:solid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Project Overview</a:t>
            </a:r>
            <a:endParaRPr b="0" i="0" sz="3000" u="none" cap="none" strike="noStrike">
              <a:solidFill>
                <a:schemeClr val="accent5"/>
              </a:solidFill>
              <a:latin typeface="Cairo"/>
              <a:ea typeface="Cairo"/>
              <a:cs typeface="Cairo"/>
              <a:sym typeface="Cairo"/>
            </a:endParaRPr>
          </a:p>
        </p:txBody>
      </p:sp>
      <p:sp>
        <p:nvSpPr>
          <p:cNvPr id="521" name="Google Shape;521;p56"/>
          <p:cNvSpPr/>
          <p:nvPr/>
        </p:nvSpPr>
        <p:spPr>
          <a:xfrm>
            <a:off x="3504000" y="1112100"/>
            <a:ext cx="5328300" cy="572700"/>
          </a:xfrm>
          <a:prstGeom prst="chevron">
            <a:avLst>
              <a:gd fmla="val 50000" name="adj"/>
            </a:avLst>
          </a:prstGeom>
          <a:solidFill>
            <a:srgbClr val="F3F3F3"/>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Code Walkthrough</a:t>
            </a:r>
            <a:endParaRPr b="0" i="0" sz="2650" u="none" cap="none" strike="noStrike">
              <a:solidFill>
                <a:schemeClr val="accent5"/>
              </a:solidFill>
              <a:highlight>
                <a:srgbClr val="FFFFFF"/>
              </a:highlight>
              <a:latin typeface="Cairo"/>
              <a:ea typeface="Cairo"/>
              <a:cs typeface="Cairo"/>
              <a:sym typeface="Cairo"/>
            </a:endParaRPr>
          </a:p>
        </p:txBody>
      </p:sp>
      <p:sp>
        <p:nvSpPr>
          <p:cNvPr id="522" name="Google Shape;522;p56"/>
          <p:cNvSpPr/>
          <p:nvPr/>
        </p:nvSpPr>
        <p:spPr>
          <a:xfrm>
            <a:off x="7280438" y="1960287"/>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523" name="Google Shape;523;p56"/>
          <p:cNvSpPr/>
          <p:nvPr/>
        </p:nvSpPr>
        <p:spPr>
          <a:xfrm>
            <a:off x="7866962" y="17435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5</a:t>
            </a:r>
            <a:endParaRPr b="1" i="0" sz="1400" u="none" cap="none" strike="noStrike">
              <a:solidFill>
                <a:srgbClr val="666666"/>
              </a:solidFill>
              <a:latin typeface="Open Sans"/>
              <a:ea typeface="Open Sans"/>
              <a:cs typeface="Open Sans"/>
              <a:sym typeface="Open Sans"/>
            </a:endParaRPr>
          </a:p>
        </p:txBody>
      </p:sp>
      <p:sp>
        <p:nvSpPr>
          <p:cNvPr id="524" name="Google Shape;524;p56"/>
          <p:cNvSpPr txBox="1"/>
          <p:nvPr/>
        </p:nvSpPr>
        <p:spPr>
          <a:xfrm>
            <a:off x="7374192" y="22847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CC0000"/>
                </a:solidFill>
                <a:latin typeface="Cairo"/>
                <a:ea typeface="Cairo"/>
                <a:cs typeface="Cairo"/>
                <a:sym typeface="Cairo"/>
              </a:rPr>
              <a:t>Interactive Raw Data display</a:t>
            </a:r>
            <a:endParaRPr b="1" i="0" sz="1550" u="none" cap="none" strike="noStrike">
              <a:solidFill>
                <a:srgbClr val="CC0000"/>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FF0000"/>
                </a:solidFill>
                <a:latin typeface="Cairo"/>
                <a:ea typeface="Cairo"/>
                <a:cs typeface="Cairo"/>
                <a:sym typeface="Cairo"/>
              </a:rPr>
              <a:t>display_raw_data(city)</a:t>
            </a:r>
            <a:endParaRPr b="1" i="0" sz="1550" u="none" cap="none" strike="noStrike">
              <a:solidFill>
                <a:srgbClr val="FF0000"/>
              </a:solidFill>
              <a:latin typeface="Cairo"/>
              <a:ea typeface="Cairo"/>
              <a:cs typeface="Cairo"/>
              <a:sym typeface="Cair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5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Interactive Raw Data display</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530" name="Google Shape;530;p57"/>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531" name="Google Shape;531;p57"/>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57"/>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33" name="Google Shape;533;p57"/>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534" name="Google Shape;534;p57"/>
          <p:cNvSpPr/>
          <p:nvPr/>
        </p:nvSpPr>
        <p:spPr>
          <a:xfrm>
            <a:off x="6050336" y="1093925"/>
            <a:ext cx="2702538" cy="1174716"/>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Cairo"/>
                <a:ea typeface="Cairo"/>
                <a:cs typeface="Cairo"/>
                <a:sym typeface="Cairo"/>
              </a:rPr>
              <a:t>Outputs :</a:t>
            </a:r>
            <a:endParaRPr b="1" i="0" sz="1400" u="none" cap="none" strike="noStrike">
              <a:solidFill>
                <a:schemeClr val="dk1"/>
              </a:solidFill>
              <a:latin typeface="Cairo"/>
              <a:ea typeface="Cairo"/>
              <a:cs typeface="Cairo"/>
              <a:sym typeface="Cairo"/>
            </a:endParaRPr>
          </a:p>
          <a:p>
            <a:pPr indent="0" lvl="0" marL="0" marR="0" rtl="0" algn="l">
              <a:lnSpc>
                <a:spcPct val="100000"/>
              </a:lnSpc>
              <a:spcBef>
                <a:spcPts val="1000"/>
              </a:spcBef>
              <a:spcAft>
                <a:spcPts val="0"/>
              </a:spcAft>
              <a:buClr>
                <a:srgbClr val="000000"/>
              </a:buClr>
              <a:buSzPts val="1200"/>
              <a:buFont typeface="Arial"/>
              <a:buNone/>
            </a:pPr>
            <a:r>
              <a:rPr b="0" i="0" lang="en" sz="1200" u="none" cap="none" strike="noStrike">
                <a:solidFill>
                  <a:schemeClr val="dk1"/>
                </a:solidFill>
                <a:latin typeface="Cairo"/>
                <a:ea typeface="Cairo"/>
                <a:cs typeface="Cairo"/>
                <a:sym typeface="Cairo"/>
              </a:rPr>
              <a:t>Raw data display and ask again.</a:t>
            </a:r>
            <a:endParaRPr b="0" i="0" sz="1200" u="none" cap="none" strike="noStrike">
              <a:solidFill>
                <a:srgbClr val="000000"/>
              </a:solidFill>
              <a:highlight>
                <a:srgbClr val="F3F3F3"/>
              </a:highlight>
              <a:latin typeface="Cairo"/>
              <a:ea typeface="Cairo"/>
              <a:cs typeface="Cairo"/>
              <a:sym typeface="Cairo"/>
            </a:endParaRPr>
          </a:p>
        </p:txBody>
      </p:sp>
      <p:sp>
        <p:nvSpPr>
          <p:cNvPr id="535" name="Google Shape;535;p57"/>
          <p:cNvSpPr/>
          <p:nvPr/>
        </p:nvSpPr>
        <p:spPr>
          <a:xfrm>
            <a:off x="-125" y="1116463"/>
            <a:ext cx="3304256" cy="1146958"/>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chemeClr val="dk1"/>
                </a:solidFill>
                <a:latin typeface="Cairo"/>
                <a:ea typeface="Cairo"/>
                <a:cs typeface="Cairo"/>
                <a:sym typeface="Cairo"/>
              </a:rPr>
              <a:t>Inputs:</a:t>
            </a:r>
            <a:endParaRPr b="0" i="0" sz="1200" u="none" cap="none" strike="noStrike">
              <a:solidFill>
                <a:schemeClr val="dk1"/>
              </a:solidFill>
              <a:latin typeface="Cairo"/>
              <a:ea typeface="Cairo"/>
              <a:cs typeface="Cairo"/>
              <a:sym typeface="Cairo"/>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iro"/>
                <a:ea typeface="Cairo"/>
                <a:cs typeface="Cairo"/>
                <a:sym typeface="Cairo"/>
              </a:rPr>
              <a:t>Raw input (Yes/No)</a:t>
            </a:r>
            <a:endParaRPr b="0" i="0" sz="1200" u="none" cap="none" strike="noStrike">
              <a:solidFill>
                <a:schemeClr val="dk1"/>
              </a:solidFill>
              <a:latin typeface="Cairo"/>
              <a:ea typeface="Cairo"/>
              <a:cs typeface="Cairo"/>
              <a:sym typeface="Cairo"/>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chemeClr val="dk1"/>
              </a:solidFill>
              <a:latin typeface="Arial"/>
              <a:ea typeface="Arial"/>
              <a:cs typeface="Arial"/>
              <a:sym typeface="Arial"/>
            </a:endParaRPr>
          </a:p>
        </p:txBody>
      </p:sp>
      <p:sp>
        <p:nvSpPr>
          <p:cNvPr id="536" name="Google Shape;536;p57"/>
          <p:cNvSpPr/>
          <p:nvPr/>
        </p:nvSpPr>
        <p:spPr>
          <a:xfrm>
            <a:off x="3297231" y="1108520"/>
            <a:ext cx="2566404" cy="1238220"/>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50"/>
              <a:buFont typeface="Arial"/>
              <a:buNone/>
            </a:pPr>
            <a:r>
              <a:rPr b="1" i="0" lang="en" sz="1450" u="none" cap="none" strike="noStrike">
                <a:solidFill>
                  <a:schemeClr val="dk1"/>
                </a:solidFill>
                <a:highlight>
                  <a:srgbClr val="EFF0F1"/>
                </a:highlight>
                <a:latin typeface="Courier New"/>
                <a:ea typeface="Courier New"/>
                <a:cs typeface="Courier New"/>
                <a:sym typeface="Courier New"/>
              </a:rPr>
              <a:t>Bikeshare.py</a:t>
            </a:r>
            <a:endParaRPr b="1" i="0" sz="1450" u="none" cap="none" strike="noStrike">
              <a:solidFill>
                <a:schemeClr val="dk1"/>
              </a:solidFill>
              <a:highlight>
                <a:srgbClr val="EFF0F1"/>
              </a:highlight>
              <a:latin typeface="Courier New"/>
              <a:ea typeface="Courier New"/>
              <a:cs typeface="Courier New"/>
              <a:sym typeface="Courier New"/>
            </a:endParaRPr>
          </a:p>
          <a:p>
            <a:pPr indent="0" lvl="0" marL="0" marR="0" rtl="0" algn="ctr">
              <a:lnSpc>
                <a:spcPct val="100000"/>
              </a:lnSpc>
              <a:spcBef>
                <a:spcPts val="0"/>
              </a:spcBef>
              <a:spcAft>
                <a:spcPts val="0"/>
              </a:spcAft>
              <a:buClr>
                <a:srgbClr val="000000"/>
              </a:buClr>
              <a:buSzPts val="1150"/>
              <a:buFont typeface="Arial"/>
              <a:buNone/>
            </a:pPr>
            <a:r>
              <a:rPr b="1" i="0" lang="en" sz="1150" u="none" cap="none" strike="noStrike">
                <a:solidFill>
                  <a:schemeClr val="dk1"/>
                </a:solidFill>
                <a:highlight>
                  <a:srgbClr val="EFF0F1"/>
                </a:highlight>
                <a:latin typeface="Courier New"/>
                <a:ea typeface="Courier New"/>
                <a:cs typeface="Courier New"/>
                <a:sym typeface="Courier New"/>
              </a:rPr>
              <a:t>(A function to be added)</a:t>
            </a:r>
            <a:endParaRPr b="1" i="0" sz="1150" u="none" cap="none" strike="noStrike">
              <a:solidFill>
                <a:schemeClr val="dk1"/>
              </a:solidFill>
              <a:highlight>
                <a:srgbClr val="EFF0F1"/>
              </a:highlight>
              <a:latin typeface="Courier New"/>
              <a:ea typeface="Courier New"/>
              <a:cs typeface="Courier New"/>
              <a:sym typeface="Courier New"/>
            </a:endParaRPr>
          </a:p>
        </p:txBody>
      </p:sp>
      <p:sp>
        <p:nvSpPr>
          <p:cNvPr id="537" name="Google Shape;537;p57"/>
          <p:cNvSpPr txBox="1"/>
          <p:nvPr/>
        </p:nvSpPr>
        <p:spPr>
          <a:xfrm>
            <a:off x="446575" y="2500425"/>
            <a:ext cx="8385600" cy="15129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Clr>
                <a:srgbClr val="000000"/>
              </a:buClr>
              <a:buSzPts val="1600"/>
              <a:buFont typeface="Arial"/>
              <a:buNone/>
            </a:pPr>
            <a:r>
              <a:rPr b="1" i="0" lang="en" sz="1600" u="none" cap="none" strike="noStrike">
                <a:solidFill>
                  <a:srgbClr val="99CA45"/>
                </a:solidFill>
                <a:latin typeface="Cairo"/>
                <a:ea typeface="Cairo"/>
                <a:cs typeface="Cairo"/>
                <a:sym typeface="Cairo"/>
              </a:rPr>
              <a:t>The </a:t>
            </a:r>
            <a:r>
              <a:rPr b="1" i="0" lang="en" sz="1450" u="none" cap="none" strike="noStrike">
                <a:solidFill>
                  <a:schemeClr val="dk1"/>
                </a:solidFill>
                <a:highlight>
                  <a:srgbClr val="EFF0F1"/>
                </a:highlight>
                <a:latin typeface="Courier New"/>
                <a:ea typeface="Courier New"/>
                <a:cs typeface="Courier New"/>
                <a:sym typeface="Courier New"/>
              </a:rPr>
              <a:t>display_raw_data(</a:t>
            </a:r>
            <a:r>
              <a:rPr b="1" lang="en" sz="1450">
                <a:solidFill>
                  <a:schemeClr val="dk1"/>
                </a:solidFill>
                <a:highlight>
                  <a:srgbClr val="EFF0F1"/>
                </a:highlight>
                <a:latin typeface="Courier New"/>
                <a:ea typeface="Courier New"/>
                <a:cs typeface="Courier New"/>
                <a:sym typeface="Courier New"/>
              </a:rPr>
              <a:t>df</a:t>
            </a:r>
            <a:r>
              <a:rPr b="1" i="0" lang="en" sz="1450" u="none" cap="none" strike="noStrike">
                <a:solidFill>
                  <a:schemeClr val="dk1"/>
                </a:solidFill>
                <a:highlight>
                  <a:srgbClr val="EFF0F1"/>
                </a:highlight>
                <a:latin typeface="Courier New"/>
                <a:ea typeface="Courier New"/>
                <a:cs typeface="Courier New"/>
                <a:sym typeface="Courier New"/>
              </a:rPr>
              <a:t>)</a:t>
            </a:r>
            <a:r>
              <a:rPr b="1" i="0" lang="en" sz="1600" u="none" cap="none" strike="noStrike">
                <a:solidFill>
                  <a:srgbClr val="99CA45"/>
                </a:solidFill>
                <a:latin typeface="Cairo"/>
                <a:ea typeface="Cairo"/>
                <a:cs typeface="Cairo"/>
                <a:sym typeface="Cairo"/>
              </a:rPr>
              <a:t> function:</a:t>
            </a:r>
            <a:endParaRPr b="1" i="0" sz="1600" u="none" cap="none" strike="noStrike">
              <a:solidFill>
                <a:srgbClr val="99CA45"/>
              </a:solidFill>
              <a:latin typeface="Cairo"/>
              <a:ea typeface="Cairo"/>
              <a:cs typeface="Cairo"/>
              <a:sym typeface="Cairo"/>
            </a:endParaRPr>
          </a:p>
          <a:p>
            <a:pPr indent="0" lvl="0" marL="0" marR="0" rtl="0" algn="l">
              <a:lnSpc>
                <a:spcPct val="125000"/>
              </a:lnSpc>
              <a:spcBef>
                <a:spcPts val="0"/>
              </a:spcBef>
              <a:spcAft>
                <a:spcPts val="0"/>
              </a:spcAft>
              <a:buClr>
                <a:srgbClr val="000000"/>
              </a:buClr>
              <a:buSzPts val="1350"/>
              <a:buFont typeface="Arial"/>
              <a:buNone/>
            </a:pPr>
            <a:r>
              <a:rPr b="0" i="0" lang="en" sz="1350" u="none" cap="none" strike="noStrike">
                <a:solidFill>
                  <a:schemeClr val="dk1"/>
                </a:solidFill>
                <a:highlight>
                  <a:srgbClr val="FFFFFF"/>
                </a:highlight>
                <a:latin typeface="Cairo"/>
                <a:ea typeface="Cairo"/>
                <a:cs typeface="Cairo"/>
                <a:sym typeface="Cairo"/>
              </a:rPr>
              <a:t>Your script also needs to prompt the user whether they would like to see the raw data. If the user answers 'yes,' then the script should print 5 rows of the data at a time, then ask the user if they would like to see 5 more rows of the data. The script should continue prompting and printing the next 5 rows at a time until the user chooses 'no,' they do not want any more raw data to be displayed. Use sample method to print random rows.</a:t>
            </a:r>
            <a:endParaRPr b="0" i="0" sz="1350" u="none" cap="none" strike="noStrike">
              <a:solidFill>
                <a:schemeClr val="dk1"/>
              </a:solidFill>
              <a:highlight>
                <a:srgbClr val="FFFFFF"/>
              </a:highlight>
              <a:latin typeface="Cairo"/>
              <a:ea typeface="Cairo"/>
              <a:cs typeface="Cairo"/>
              <a:sym typeface="Cairo"/>
            </a:endParaRPr>
          </a:p>
          <a:p>
            <a:pPr indent="0" lvl="0" marL="0" marR="0" rtl="0" algn="l">
              <a:lnSpc>
                <a:spcPct val="125000"/>
              </a:lnSpc>
              <a:spcBef>
                <a:spcPts val="0"/>
              </a:spcBef>
              <a:spcAft>
                <a:spcPts val="0"/>
              </a:spcAft>
              <a:buClr>
                <a:srgbClr val="000000"/>
              </a:buClr>
              <a:buSzPts val="1150"/>
              <a:buFont typeface="Arial"/>
              <a:buNone/>
            </a:pPr>
            <a:r>
              <a:t/>
            </a:r>
            <a:endParaRPr b="1" i="1" sz="1150" u="none" cap="none" strike="noStrike">
              <a:solidFill>
                <a:schemeClr val="dk1"/>
              </a:solidFill>
              <a:highlight>
                <a:srgbClr val="FFFFFF"/>
              </a:highlight>
              <a:latin typeface="Cairo"/>
              <a:ea typeface="Cairo"/>
              <a:cs typeface="Cairo"/>
              <a:sym typeface="Cair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sp>
        <p:nvSpPr>
          <p:cNvPr id="542" name="Google Shape;542;p5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Interactive Raw Data display</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543" name="Google Shape;543;p58"/>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544" name="Google Shape;544;p58"/>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58"/>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46" name="Google Shape;546;p58"/>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547" name="Google Shape;547;p58"/>
          <p:cNvSpPr/>
          <p:nvPr/>
        </p:nvSpPr>
        <p:spPr>
          <a:xfrm>
            <a:off x="6050336" y="1093925"/>
            <a:ext cx="2702538" cy="1174716"/>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chemeClr val="dk1"/>
                </a:solidFill>
                <a:latin typeface="Cairo"/>
                <a:ea typeface="Cairo"/>
                <a:cs typeface="Cairo"/>
                <a:sym typeface="Cairo"/>
              </a:rPr>
              <a:t>Outputs :</a:t>
            </a:r>
            <a:endParaRPr b="1" i="0" sz="1400" u="none" cap="none" strike="noStrike">
              <a:solidFill>
                <a:schemeClr val="dk1"/>
              </a:solidFill>
              <a:latin typeface="Cairo"/>
              <a:ea typeface="Cairo"/>
              <a:cs typeface="Cairo"/>
              <a:sym typeface="Cairo"/>
            </a:endParaRPr>
          </a:p>
          <a:p>
            <a:pPr indent="0" lvl="0" marL="0" marR="0" rtl="0" algn="l">
              <a:lnSpc>
                <a:spcPct val="100000"/>
              </a:lnSpc>
              <a:spcBef>
                <a:spcPts val="1000"/>
              </a:spcBef>
              <a:spcAft>
                <a:spcPts val="0"/>
              </a:spcAft>
              <a:buClr>
                <a:srgbClr val="000000"/>
              </a:buClr>
              <a:buSzPts val="1200"/>
              <a:buFont typeface="Arial"/>
              <a:buNone/>
            </a:pPr>
            <a:r>
              <a:rPr b="0" i="0" lang="en" sz="1200" u="none" cap="none" strike="noStrike">
                <a:solidFill>
                  <a:schemeClr val="dk1"/>
                </a:solidFill>
                <a:latin typeface="Cairo"/>
                <a:ea typeface="Cairo"/>
                <a:cs typeface="Cairo"/>
                <a:sym typeface="Cairo"/>
              </a:rPr>
              <a:t>Raw data display and ask again.</a:t>
            </a:r>
            <a:endParaRPr b="0" i="0" sz="1200" u="none" cap="none" strike="noStrike">
              <a:solidFill>
                <a:srgbClr val="000000"/>
              </a:solidFill>
              <a:highlight>
                <a:srgbClr val="F3F3F3"/>
              </a:highlight>
              <a:latin typeface="Cairo"/>
              <a:ea typeface="Cairo"/>
              <a:cs typeface="Cairo"/>
              <a:sym typeface="Cairo"/>
            </a:endParaRPr>
          </a:p>
        </p:txBody>
      </p:sp>
      <p:sp>
        <p:nvSpPr>
          <p:cNvPr id="548" name="Google Shape;548;p58"/>
          <p:cNvSpPr/>
          <p:nvPr/>
        </p:nvSpPr>
        <p:spPr>
          <a:xfrm>
            <a:off x="-125" y="1116463"/>
            <a:ext cx="3304256" cy="1146958"/>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000000"/>
              </a:buClr>
              <a:buSzPts val="1400"/>
              <a:buFont typeface="Arial"/>
              <a:buNone/>
            </a:pPr>
            <a:r>
              <a:rPr b="1" i="0" lang="en" sz="1400" u="none" cap="none" strike="noStrike">
                <a:solidFill>
                  <a:schemeClr val="dk1"/>
                </a:solidFill>
                <a:latin typeface="Cairo"/>
                <a:ea typeface="Cairo"/>
                <a:cs typeface="Cairo"/>
                <a:sym typeface="Cairo"/>
              </a:rPr>
              <a:t>Inputs:</a:t>
            </a:r>
            <a:endParaRPr b="0" i="0" sz="1200" u="none" cap="none" strike="noStrike">
              <a:solidFill>
                <a:schemeClr val="dk1"/>
              </a:solidFill>
              <a:latin typeface="Cairo"/>
              <a:ea typeface="Cairo"/>
              <a:cs typeface="Cairo"/>
              <a:sym typeface="Cairo"/>
            </a:endParaRPr>
          </a:p>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Cairo"/>
                <a:ea typeface="Cairo"/>
                <a:cs typeface="Cairo"/>
                <a:sym typeface="Cairo"/>
              </a:rPr>
              <a:t>Raw input (Yes/No)</a:t>
            </a:r>
            <a:endParaRPr b="0" i="0" sz="1200" u="none" cap="none" strike="noStrike">
              <a:solidFill>
                <a:schemeClr val="dk1"/>
              </a:solidFill>
              <a:latin typeface="Cairo"/>
              <a:ea typeface="Cairo"/>
              <a:cs typeface="Cairo"/>
              <a:sym typeface="Cairo"/>
            </a:endParaRPr>
          </a:p>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chemeClr val="dk1"/>
              </a:solidFill>
              <a:latin typeface="Arial"/>
              <a:ea typeface="Arial"/>
              <a:cs typeface="Arial"/>
              <a:sym typeface="Arial"/>
            </a:endParaRPr>
          </a:p>
        </p:txBody>
      </p:sp>
      <p:sp>
        <p:nvSpPr>
          <p:cNvPr id="549" name="Google Shape;549;p58"/>
          <p:cNvSpPr/>
          <p:nvPr/>
        </p:nvSpPr>
        <p:spPr>
          <a:xfrm>
            <a:off x="3297231" y="1108520"/>
            <a:ext cx="2566404" cy="1238220"/>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50"/>
              <a:buFont typeface="Arial"/>
              <a:buNone/>
            </a:pPr>
            <a:r>
              <a:rPr b="1" i="0" lang="en" sz="1450" u="none" cap="none" strike="noStrike">
                <a:solidFill>
                  <a:schemeClr val="dk1"/>
                </a:solidFill>
                <a:highlight>
                  <a:srgbClr val="EFF0F1"/>
                </a:highlight>
                <a:latin typeface="Courier New"/>
                <a:ea typeface="Courier New"/>
                <a:cs typeface="Courier New"/>
                <a:sym typeface="Courier New"/>
              </a:rPr>
              <a:t>Bikeshare.py</a:t>
            </a:r>
            <a:endParaRPr b="1" i="0" sz="1450" u="none" cap="none" strike="noStrike">
              <a:solidFill>
                <a:schemeClr val="dk1"/>
              </a:solidFill>
              <a:highlight>
                <a:srgbClr val="EFF0F1"/>
              </a:highlight>
              <a:latin typeface="Courier New"/>
              <a:ea typeface="Courier New"/>
              <a:cs typeface="Courier New"/>
              <a:sym typeface="Courier New"/>
            </a:endParaRPr>
          </a:p>
          <a:p>
            <a:pPr indent="0" lvl="0" marL="0" marR="0" rtl="0" algn="ctr">
              <a:lnSpc>
                <a:spcPct val="100000"/>
              </a:lnSpc>
              <a:spcBef>
                <a:spcPts val="0"/>
              </a:spcBef>
              <a:spcAft>
                <a:spcPts val="0"/>
              </a:spcAft>
              <a:buClr>
                <a:srgbClr val="000000"/>
              </a:buClr>
              <a:buSzPts val="1150"/>
              <a:buFont typeface="Arial"/>
              <a:buNone/>
            </a:pPr>
            <a:r>
              <a:rPr b="1" i="0" lang="en" sz="1150" u="none" cap="none" strike="noStrike">
                <a:solidFill>
                  <a:schemeClr val="dk1"/>
                </a:solidFill>
                <a:highlight>
                  <a:srgbClr val="EFF0F1"/>
                </a:highlight>
                <a:latin typeface="Courier New"/>
                <a:ea typeface="Courier New"/>
                <a:cs typeface="Courier New"/>
                <a:sym typeface="Courier New"/>
              </a:rPr>
              <a:t>(A function to be added)</a:t>
            </a:r>
            <a:endParaRPr b="1" i="0" sz="1150" u="none" cap="none" strike="noStrike">
              <a:solidFill>
                <a:schemeClr val="dk1"/>
              </a:solidFill>
              <a:highlight>
                <a:srgbClr val="EFF0F1"/>
              </a:highlight>
              <a:latin typeface="Courier New"/>
              <a:ea typeface="Courier New"/>
              <a:cs typeface="Courier New"/>
              <a:sym typeface="Courier New"/>
            </a:endParaRPr>
          </a:p>
        </p:txBody>
      </p:sp>
      <p:sp>
        <p:nvSpPr>
          <p:cNvPr id="550" name="Google Shape;550;p58"/>
          <p:cNvSpPr txBox="1"/>
          <p:nvPr/>
        </p:nvSpPr>
        <p:spPr>
          <a:xfrm>
            <a:off x="446575" y="2500425"/>
            <a:ext cx="8385600" cy="15129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None/>
            </a:pPr>
            <a:r>
              <a:rPr b="1" i="0" lang="en" sz="1600" u="none" cap="none" strike="noStrike">
                <a:solidFill>
                  <a:srgbClr val="000000"/>
                </a:solidFill>
                <a:highlight>
                  <a:srgbClr val="F3F3F3"/>
                </a:highlight>
                <a:latin typeface="Courier New"/>
                <a:ea typeface="Courier New"/>
                <a:cs typeface="Courier New"/>
                <a:sym typeface="Courier New"/>
              </a:rPr>
              <a:t>def display_raw_data(df):</a:t>
            </a:r>
            <a:endParaRPr/>
          </a:p>
          <a:p>
            <a:pPr indent="0" lvl="0" marL="0" marR="0" rtl="0" algn="l">
              <a:lnSpc>
                <a:spcPct val="125000"/>
              </a:lnSpc>
              <a:spcBef>
                <a:spcPts val="0"/>
              </a:spcBef>
              <a:spcAft>
                <a:spcPts val="0"/>
              </a:spcAft>
              <a:buNone/>
            </a:pPr>
            <a:r>
              <a:rPr b="1" i="0" lang="en" sz="1600" u="none" cap="none" strike="noStrike">
                <a:solidFill>
                  <a:srgbClr val="000000"/>
                </a:solidFill>
                <a:highlight>
                  <a:srgbClr val="F3F3F3"/>
                </a:highlight>
                <a:latin typeface="Courier New"/>
                <a:ea typeface="Courier New"/>
                <a:cs typeface="Courier New"/>
                <a:sym typeface="Courier New"/>
              </a:rPr>
              <a:t>   response = get user input if yes or no</a:t>
            </a:r>
            <a:endParaRPr b="1" i="0" sz="16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None/>
            </a:pPr>
            <a:r>
              <a:rPr b="1" i="0" lang="en" sz="1600" u="none" cap="none" strike="noStrike">
                <a:solidFill>
                  <a:srgbClr val="000000"/>
                </a:solidFill>
                <a:highlight>
                  <a:srgbClr val="F3F3F3"/>
                </a:highlight>
                <a:latin typeface="Courier New"/>
                <a:ea typeface="Courier New"/>
                <a:cs typeface="Courier New"/>
                <a:sym typeface="Courier New"/>
              </a:rPr>
              <a:t>   while response == “yes”:</a:t>
            </a:r>
            <a:endParaRPr b="1" i="0" sz="16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None/>
            </a:pPr>
            <a:r>
              <a:rPr b="1" i="0" lang="en" sz="1600" u="none" cap="none" strike="noStrike">
                <a:solidFill>
                  <a:srgbClr val="000000"/>
                </a:solidFill>
                <a:highlight>
                  <a:srgbClr val="F3F3F3"/>
                </a:highlight>
                <a:latin typeface="Courier New"/>
                <a:ea typeface="Courier New"/>
                <a:cs typeface="Courier New"/>
                <a:sym typeface="Courier New"/>
              </a:rPr>
              <a:t>        print 5 rows sample of data using sample methos</a:t>
            </a:r>
            <a:endParaRPr b="1" i="0" sz="16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None/>
            </a:pPr>
            <a:r>
              <a:rPr b="1" i="0" lang="en" sz="1600" u="none" cap="none" strike="noStrike">
                <a:solidFill>
                  <a:srgbClr val="000000"/>
                </a:solidFill>
                <a:highlight>
                  <a:srgbClr val="F3F3F3"/>
                </a:highlight>
                <a:latin typeface="Courier New"/>
                <a:ea typeface="Courier New"/>
                <a:cs typeface="Courier New"/>
                <a:sym typeface="Courier New"/>
              </a:rPr>
              <a:t>        response = get user input again</a:t>
            </a:r>
            <a:endParaRPr b="1" i="0" sz="16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rgbClr val="000000"/>
              </a:buClr>
              <a:buSzPts val="1150"/>
              <a:buFont typeface="Arial"/>
              <a:buNone/>
            </a:pPr>
            <a:r>
              <a:t/>
            </a:r>
            <a:endParaRPr b="1" i="1" sz="1150" u="none" cap="none" strike="noStrike">
              <a:solidFill>
                <a:schemeClr val="dk1"/>
              </a:solidFill>
              <a:highlight>
                <a:srgbClr val="FFFFFF"/>
              </a:highlight>
              <a:latin typeface="Cairo"/>
              <a:ea typeface="Cairo"/>
              <a:cs typeface="Cairo"/>
              <a:sym typeface="Cair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5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Final step</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556" name="Google Shape;556;p59"/>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557" name="Google Shape;557;p59"/>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59"/>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9" name="Google Shape;559;p59"/>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560" name="Google Shape;560;p59"/>
          <p:cNvSpPr txBox="1"/>
          <p:nvPr/>
        </p:nvSpPr>
        <p:spPr>
          <a:xfrm>
            <a:off x="387625" y="1017737"/>
            <a:ext cx="8385600" cy="36315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Clr>
                <a:srgbClr val="000000"/>
              </a:buClr>
              <a:buSzPts val="1600"/>
              <a:buFont typeface="Arial"/>
              <a:buNone/>
            </a:pPr>
            <a:r>
              <a:rPr b="1" i="0" lang="en" sz="1600" u="none" cap="none" strike="noStrike">
                <a:solidFill>
                  <a:srgbClr val="99CA45"/>
                </a:solidFill>
                <a:latin typeface="Cairo"/>
                <a:ea typeface="Cairo"/>
                <a:cs typeface="Cairo"/>
                <a:sym typeface="Cairo"/>
              </a:rPr>
              <a:t>The </a:t>
            </a:r>
            <a:r>
              <a:rPr b="1" i="0" lang="en" sz="1450" u="none" cap="none" strike="noStrike">
                <a:solidFill>
                  <a:schemeClr val="dk1"/>
                </a:solidFill>
                <a:highlight>
                  <a:srgbClr val="EFF0F1"/>
                </a:highlight>
                <a:latin typeface="Courier New"/>
                <a:ea typeface="Courier New"/>
                <a:cs typeface="Courier New"/>
                <a:sym typeface="Courier New"/>
              </a:rPr>
              <a:t>main()</a:t>
            </a:r>
            <a:r>
              <a:rPr b="1" i="0" lang="en" sz="1600" u="none" cap="none" strike="noStrike">
                <a:solidFill>
                  <a:srgbClr val="99CA45"/>
                </a:solidFill>
                <a:latin typeface="Cairo"/>
                <a:ea typeface="Cairo"/>
                <a:cs typeface="Cairo"/>
                <a:sym typeface="Cairo"/>
              </a:rPr>
              <a:t> function:</a:t>
            </a:r>
            <a:endParaRPr b="1" i="0" sz="1600" u="none" cap="none" strike="noStrike">
              <a:solidFill>
                <a:srgbClr val="99CA45"/>
              </a:solidFill>
              <a:latin typeface="Cairo"/>
              <a:ea typeface="Cairo"/>
              <a:cs typeface="Cairo"/>
              <a:sym typeface="Cairo"/>
            </a:endParaRPr>
          </a:p>
          <a:p>
            <a:pPr indent="0" lvl="0" marL="0" marR="0" rtl="0" algn="l">
              <a:lnSpc>
                <a:spcPct val="125000"/>
              </a:lnSpc>
              <a:spcBef>
                <a:spcPts val="0"/>
              </a:spcBef>
              <a:spcAft>
                <a:spcPts val="0"/>
              </a:spcAft>
              <a:buClr>
                <a:srgbClr val="000000"/>
              </a:buClr>
              <a:buSzPts val="10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def main():</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while True:</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city, month, day = get_filters()</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df = load_data(city, month, day)</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time_stats(df, month, day)</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station_stats(df)</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trip_duration_stats(df)</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user_stats(df)</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display_raw_data(city)</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restart = input('\nWould you like to restart? Enter yes or no.\n')</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if restart.lower() != 'yes':</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Break</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chemeClr val="dk1"/>
              </a:buClr>
              <a:buSzPts val="11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if __name__ == '__main__':</a:t>
            </a:r>
            <a:endParaRPr b="1" i="0" sz="1000" u="none" cap="none" strike="noStrike">
              <a:solidFill>
                <a:srgbClr val="000000"/>
              </a:solidFill>
              <a:highlight>
                <a:srgbClr val="F3F3F3"/>
              </a:highlight>
              <a:latin typeface="Courier New"/>
              <a:ea typeface="Courier New"/>
              <a:cs typeface="Courier New"/>
              <a:sym typeface="Courier New"/>
            </a:endParaRPr>
          </a:p>
          <a:p>
            <a:pPr indent="0" lvl="0" marL="0" marR="0" rtl="0" algn="l">
              <a:lnSpc>
                <a:spcPct val="125000"/>
              </a:lnSpc>
              <a:spcBef>
                <a:spcPts val="0"/>
              </a:spcBef>
              <a:spcAft>
                <a:spcPts val="0"/>
              </a:spcAft>
              <a:buClr>
                <a:srgbClr val="000000"/>
              </a:buClr>
              <a:buSzPts val="1000"/>
              <a:buFont typeface="Arial"/>
              <a:buNone/>
            </a:pPr>
            <a:r>
              <a:rPr b="1" i="0" lang="en" sz="1000" u="none" cap="none" strike="noStrike">
                <a:solidFill>
                  <a:srgbClr val="000000"/>
                </a:solidFill>
                <a:highlight>
                  <a:srgbClr val="F3F3F3"/>
                </a:highlight>
                <a:latin typeface="Courier New"/>
                <a:ea typeface="Courier New"/>
                <a:cs typeface="Courier New"/>
                <a:sym typeface="Courier New"/>
              </a:rPr>
              <a:t>    main()</a:t>
            </a:r>
            <a:endParaRPr b="1" i="0" sz="1000" u="none" cap="none" strike="noStrike">
              <a:solidFill>
                <a:srgbClr val="000000"/>
              </a:solidFill>
              <a:highlight>
                <a:srgbClr val="F3F3F3"/>
              </a:highlight>
              <a:latin typeface="Courier New"/>
              <a:ea typeface="Courier New"/>
              <a:cs typeface="Courier New"/>
              <a:sym typeface="Courier Ne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3"/>
          <p:cNvSpPr/>
          <p:nvPr/>
        </p:nvSpPr>
        <p:spPr>
          <a:xfrm>
            <a:off x="428911" y="1965462"/>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450"/>
              <a:buFont typeface="Arial"/>
              <a:buNone/>
            </a:pPr>
            <a:r>
              <a:t/>
            </a:r>
            <a:endParaRPr b="0" i="0" sz="1450" u="none" cap="none" strike="noStrike">
              <a:solidFill>
                <a:schemeClr val="dk1"/>
              </a:solidFill>
              <a:highlight>
                <a:srgbClr val="FFFFFF"/>
              </a:highlight>
              <a:latin typeface="Cairo"/>
              <a:ea typeface="Cairo"/>
              <a:cs typeface="Cairo"/>
              <a:sym typeface="Cairo"/>
            </a:endParaRPr>
          </a:p>
        </p:txBody>
      </p:sp>
      <p:sp>
        <p:nvSpPr>
          <p:cNvPr id="159" name="Google Shape;159;p33"/>
          <p:cNvSpPr/>
          <p:nvPr/>
        </p:nvSpPr>
        <p:spPr>
          <a:xfrm>
            <a:off x="2099784" y="1965462"/>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160" name="Google Shape;160;p33"/>
          <p:cNvSpPr/>
          <p:nvPr/>
        </p:nvSpPr>
        <p:spPr>
          <a:xfrm>
            <a:off x="1015464"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1</a:t>
            </a:r>
            <a:endParaRPr b="1" i="0" sz="1400" u="none" cap="none" strike="noStrike">
              <a:solidFill>
                <a:srgbClr val="666666"/>
              </a:solidFill>
              <a:latin typeface="Open Sans"/>
              <a:ea typeface="Open Sans"/>
              <a:cs typeface="Open Sans"/>
              <a:sym typeface="Open Sans"/>
            </a:endParaRPr>
          </a:p>
        </p:txBody>
      </p:sp>
      <p:sp>
        <p:nvSpPr>
          <p:cNvPr id="161" name="Google Shape;161;p33"/>
          <p:cNvSpPr/>
          <p:nvPr/>
        </p:nvSpPr>
        <p:spPr>
          <a:xfrm>
            <a:off x="26863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2</a:t>
            </a:r>
            <a:endParaRPr b="1" i="0" sz="1400" u="none" cap="none" strike="noStrike">
              <a:solidFill>
                <a:srgbClr val="666666"/>
              </a:solidFill>
              <a:latin typeface="Open Sans"/>
              <a:ea typeface="Open Sans"/>
              <a:cs typeface="Open Sans"/>
              <a:sym typeface="Open Sans"/>
            </a:endParaRPr>
          </a:p>
        </p:txBody>
      </p:sp>
      <p:sp>
        <p:nvSpPr>
          <p:cNvPr id="162" name="Google Shape;162;p33"/>
          <p:cNvSpPr txBox="1"/>
          <p:nvPr/>
        </p:nvSpPr>
        <p:spPr>
          <a:xfrm>
            <a:off x="428900" y="2068125"/>
            <a:ext cx="1586100" cy="1337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550"/>
              <a:buFont typeface="Arial"/>
              <a:buNone/>
            </a:pPr>
            <a:r>
              <a:rPr b="1" i="0" lang="en" sz="1550" u="none" cap="none" strike="noStrike">
                <a:solidFill>
                  <a:schemeClr val="dk1"/>
                </a:solidFill>
                <a:highlight>
                  <a:srgbClr val="FFFFFF"/>
                </a:highlight>
                <a:latin typeface="Arial"/>
                <a:ea typeface="Arial"/>
                <a:cs typeface="Arial"/>
                <a:sym typeface="Arial"/>
              </a:rPr>
              <a:t>Project Details</a:t>
            </a:r>
            <a:endParaRPr b="1" i="0" sz="850" u="none" cap="none" strike="noStrike">
              <a:solidFill>
                <a:schemeClr val="dk1"/>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Overview</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chemeClr val="lt1"/>
                </a:highlight>
                <a:latin typeface="Arial"/>
                <a:ea typeface="Arial"/>
                <a:cs typeface="Arial"/>
                <a:sym typeface="Arial"/>
              </a:rPr>
              <a:t>- The Datasets</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Statistics Computed</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The Files</a:t>
            </a:r>
            <a:endParaRPr b="1" i="0" sz="1850" u="none" cap="none" strike="noStrike">
              <a:solidFill>
                <a:srgbClr val="980000"/>
              </a:solidFill>
              <a:highlight>
                <a:srgbClr val="FFFFFF"/>
              </a:highlight>
              <a:latin typeface="Cairo"/>
              <a:ea typeface="Cairo"/>
              <a:cs typeface="Cairo"/>
              <a:sym typeface="Cairo"/>
            </a:endParaRPr>
          </a:p>
        </p:txBody>
      </p:sp>
      <p:sp>
        <p:nvSpPr>
          <p:cNvPr id="163" name="Google Shape;163;p33"/>
          <p:cNvSpPr txBox="1"/>
          <p:nvPr/>
        </p:nvSpPr>
        <p:spPr>
          <a:xfrm>
            <a:off x="2099775" y="2151425"/>
            <a:ext cx="1586100" cy="1116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3C78D8"/>
                </a:solidFill>
                <a:highlight>
                  <a:srgbClr val="FFFFFF"/>
                </a:highlight>
                <a:latin typeface="Arial"/>
                <a:ea typeface="Arial"/>
                <a:cs typeface="Arial"/>
                <a:sym typeface="Arial"/>
              </a:rPr>
              <a:t>Workspace &amp; Submission</a:t>
            </a:r>
            <a:endParaRPr b="1" i="0" sz="850" u="none" cap="none" strike="noStrike">
              <a:solidFill>
                <a:srgbClr val="3C78D8"/>
              </a:solidFill>
              <a:highlight>
                <a:srgbClr val="FFFFFF"/>
              </a:highlight>
              <a:latin typeface="Arial"/>
              <a:ea typeface="Arial"/>
              <a:cs typeface="Arial"/>
              <a:sym typeface="Arial"/>
            </a:endParaRPr>
          </a:p>
        </p:txBody>
      </p:sp>
      <p:sp>
        <p:nvSpPr>
          <p:cNvPr id="164" name="Google Shape;164;p33"/>
          <p:cNvSpPr txBox="1"/>
          <p:nvPr>
            <p:ph idx="4294967295"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Agenda</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165" name="Google Shape;165;p33"/>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166" name="Google Shape;166;p33"/>
          <p:cNvSpPr/>
          <p:nvPr/>
        </p:nvSpPr>
        <p:spPr>
          <a:xfrm>
            <a:off x="3770672" y="1965474"/>
            <a:ext cx="1586100" cy="1439700"/>
          </a:xfrm>
          <a:prstGeom prst="rect">
            <a:avLst/>
          </a:prstGeom>
          <a:no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167" name="Google Shape;167;p33"/>
          <p:cNvSpPr/>
          <p:nvPr/>
        </p:nvSpPr>
        <p:spPr>
          <a:xfrm>
            <a:off x="4357225" y="1738337"/>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3</a:t>
            </a:r>
            <a:endParaRPr b="1" i="0" sz="1400" u="none" cap="none" strike="noStrike">
              <a:solidFill>
                <a:srgbClr val="666666"/>
              </a:solidFill>
              <a:latin typeface="Open Sans"/>
              <a:ea typeface="Open Sans"/>
              <a:cs typeface="Open Sans"/>
              <a:sym typeface="Open Sans"/>
            </a:endParaRPr>
          </a:p>
        </p:txBody>
      </p:sp>
      <p:sp>
        <p:nvSpPr>
          <p:cNvPr id="168" name="Google Shape;168;p33"/>
          <p:cNvSpPr txBox="1"/>
          <p:nvPr/>
        </p:nvSpPr>
        <p:spPr>
          <a:xfrm>
            <a:off x="3864492" y="22589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b="1" i="0" lang="en" sz="1400" u="none" cap="none" strike="noStrike">
                <a:solidFill>
                  <a:srgbClr val="073763"/>
                </a:solidFill>
                <a:latin typeface="Cairo"/>
                <a:ea typeface="Cairo"/>
                <a:cs typeface="Cairo"/>
                <a:sym typeface="Cairo"/>
              </a:rPr>
              <a:t>Data loading</a:t>
            </a:r>
            <a:endParaRPr/>
          </a:p>
          <a:p>
            <a:pPr indent="0" lvl="0" marL="0" marR="0" rtl="0" algn="ctr">
              <a:lnSpc>
                <a:spcPct val="115000"/>
              </a:lnSpc>
              <a:spcBef>
                <a:spcPts val="0"/>
              </a:spcBef>
              <a:spcAft>
                <a:spcPts val="0"/>
              </a:spcAft>
              <a:buNone/>
            </a:pPr>
            <a:r>
              <a:t/>
            </a:r>
            <a:endParaRPr b="1" i="0" sz="1400" u="none" cap="none" strike="noStrike">
              <a:solidFill>
                <a:srgbClr val="38761D"/>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92D050"/>
                </a:solidFill>
                <a:latin typeface="Cairo"/>
                <a:ea typeface="Cairo"/>
                <a:cs typeface="Cairo"/>
                <a:sym typeface="Cairo"/>
              </a:rPr>
              <a:t>get_filter and load_data functions</a:t>
            </a:r>
            <a:endParaRPr b="1" i="0" sz="1550" u="none" cap="none" strike="noStrike">
              <a:solidFill>
                <a:srgbClr val="92D050"/>
              </a:solidFill>
              <a:latin typeface="Cairo"/>
              <a:ea typeface="Cairo"/>
              <a:cs typeface="Cairo"/>
              <a:sym typeface="Cairo"/>
            </a:endParaRPr>
          </a:p>
        </p:txBody>
      </p:sp>
      <p:sp>
        <p:nvSpPr>
          <p:cNvPr id="169" name="Google Shape;169;p33"/>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0" name="Google Shape;170;p33"/>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171" name="Google Shape;171;p33"/>
          <p:cNvSpPr/>
          <p:nvPr/>
        </p:nvSpPr>
        <p:spPr>
          <a:xfrm>
            <a:off x="5478713" y="1955087"/>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172" name="Google Shape;172;p33"/>
          <p:cNvSpPr/>
          <p:nvPr/>
        </p:nvSpPr>
        <p:spPr>
          <a:xfrm>
            <a:off x="60652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4</a:t>
            </a:r>
            <a:endParaRPr b="1" i="0" sz="1400" u="none" cap="none" strike="noStrike">
              <a:solidFill>
                <a:srgbClr val="666666"/>
              </a:solidFill>
              <a:latin typeface="Open Sans"/>
              <a:ea typeface="Open Sans"/>
              <a:cs typeface="Open Sans"/>
              <a:sym typeface="Open Sans"/>
            </a:endParaRPr>
          </a:p>
        </p:txBody>
      </p:sp>
      <p:sp>
        <p:nvSpPr>
          <p:cNvPr id="173" name="Google Shape;173;p33"/>
          <p:cNvSpPr txBox="1"/>
          <p:nvPr/>
        </p:nvSpPr>
        <p:spPr>
          <a:xfrm>
            <a:off x="5572467" y="22795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50"/>
              <a:buFont typeface="Arial"/>
              <a:buNone/>
            </a:pPr>
            <a:r>
              <a:rPr b="1" i="0" lang="en" sz="1450" u="none" cap="none" strike="noStrike">
                <a:solidFill>
                  <a:srgbClr val="073763"/>
                </a:solidFill>
                <a:latin typeface="Cairo"/>
                <a:ea typeface="Cairo"/>
                <a:cs typeface="Cairo"/>
                <a:sym typeface="Cairo"/>
              </a:rPr>
              <a:t>Statistics Output</a:t>
            </a:r>
            <a:endParaRPr/>
          </a:p>
          <a:p>
            <a:pPr indent="0" lvl="0" marL="0" marR="0" rtl="0" algn="ctr">
              <a:lnSpc>
                <a:spcPct val="115000"/>
              </a:lnSpc>
              <a:spcBef>
                <a:spcPts val="0"/>
              </a:spcBef>
              <a:spcAft>
                <a:spcPts val="0"/>
              </a:spcAft>
              <a:buClr>
                <a:srgbClr val="000000"/>
              </a:buClr>
              <a:buSzPts val="1450"/>
              <a:buFont typeface="Arial"/>
              <a:buNone/>
            </a:pPr>
            <a:r>
              <a:t/>
            </a:r>
            <a:endParaRPr b="1" i="0" sz="1450" u="none" cap="none" strike="noStrike">
              <a:solidFill>
                <a:srgbClr val="073763"/>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073763"/>
                </a:solidFill>
                <a:latin typeface="Cairo"/>
                <a:ea typeface="Cairo"/>
                <a:cs typeface="Cairo"/>
                <a:sym typeface="Cairo"/>
              </a:rPr>
              <a:t>4 functions</a:t>
            </a:r>
            <a:endParaRPr b="1" i="0" sz="1450" u="none" cap="none" strike="noStrike">
              <a:solidFill>
                <a:srgbClr val="073763"/>
              </a:solidFill>
              <a:latin typeface="Cairo"/>
              <a:ea typeface="Cairo"/>
              <a:cs typeface="Cairo"/>
              <a:sym typeface="Cairo"/>
            </a:endParaRPr>
          </a:p>
        </p:txBody>
      </p:sp>
      <p:sp>
        <p:nvSpPr>
          <p:cNvPr id="174" name="Google Shape;174;p33"/>
          <p:cNvSpPr/>
          <p:nvPr/>
        </p:nvSpPr>
        <p:spPr>
          <a:xfrm>
            <a:off x="358225" y="1112100"/>
            <a:ext cx="3327600" cy="572700"/>
          </a:xfrm>
          <a:prstGeom prst="chevron">
            <a:avLst>
              <a:gd fmla="val 50000" name="adj"/>
            </a:avLst>
          </a:prstGeom>
          <a:solidFill>
            <a:srgbClr val="F2F2F2"/>
          </a:solid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Project Overview</a:t>
            </a:r>
            <a:endParaRPr b="0" i="0" sz="3000" u="none" cap="none" strike="noStrike">
              <a:solidFill>
                <a:schemeClr val="accent5"/>
              </a:solidFill>
              <a:latin typeface="Cairo"/>
              <a:ea typeface="Cairo"/>
              <a:cs typeface="Cairo"/>
              <a:sym typeface="Cairo"/>
            </a:endParaRPr>
          </a:p>
        </p:txBody>
      </p:sp>
      <p:sp>
        <p:nvSpPr>
          <p:cNvPr id="175" name="Google Shape;175;p33"/>
          <p:cNvSpPr/>
          <p:nvPr/>
        </p:nvSpPr>
        <p:spPr>
          <a:xfrm>
            <a:off x="3504000" y="1112100"/>
            <a:ext cx="5328300" cy="572700"/>
          </a:xfrm>
          <a:prstGeom prst="chevron">
            <a:avLst>
              <a:gd fmla="val 50000" name="adj"/>
            </a:avLst>
          </a:prstGeom>
          <a:solidFill>
            <a:schemeClr val="lt1"/>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Code Walkthrough</a:t>
            </a:r>
            <a:endParaRPr b="0" i="0" sz="2650" u="none" cap="none" strike="noStrike">
              <a:solidFill>
                <a:schemeClr val="accent5"/>
              </a:solidFill>
              <a:highlight>
                <a:srgbClr val="FFFFFF"/>
              </a:highlight>
              <a:latin typeface="Cairo"/>
              <a:ea typeface="Cairo"/>
              <a:cs typeface="Cairo"/>
              <a:sym typeface="Cairo"/>
            </a:endParaRPr>
          </a:p>
        </p:txBody>
      </p:sp>
      <p:sp>
        <p:nvSpPr>
          <p:cNvPr id="176" name="Google Shape;176;p33"/>
          <p:cNvSpPr/>
          <p:nvPr/>
        </p:nvSpPr>
        <p:spPr>
          <a:xfrm>
            <a:off x="7280438" y="1960287"/>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177" name="Google Shape;177;p33"/>
          <p:cNvSpPr/>
          <p:nvPr/>
        </p:nvSpPr>
        <p:spPr>
          <a:xfrm>
            <a:off x="7866962" y="17435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5</a:t>
            </a:r>
            <a:endParaRPr b="1" i="0" sz="1400" u="none" cap="none" strike="noStrike">
              <a:solidFill>
                <a:srgbClr val="666666"/>
              </a:solidFill>
              <a:latin typeface="Open Sans"/>
              <a:ea typeface="Open Sans"/>
              <a:cs typeface="Open Sans"/>
              <a:sym typeface="Open Sans"/>
            </a:endParaRPr>
          </a:p>
        </p:txBody>
      </p:sp>
      <p:sp>
        <p:nvSpPr>
          <p:cNvPr id="178" name="Google Shape;178;p33"/>
          <p:cNvSpPr txBox="1"/>
          <p:nvPr/>
        </p:nvSpPr>
        <p:spPr>
          <a:xfrm>
            <a:off x="7374192" y="22847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CC0000"/>
                </a:solidFill>
                <a:latin typeface="Cairo"/>
                <a:ea typeface="Cairo"/>
                <a:cs typeface="Cairo"/>
                <a:sym typeface="Cairo"/>
              </a:rPr>
              <a:t>Interactive Raw Data display</a:t>
            </a:r>
            <a:endParaRPr b="1" i="0" sz="1550" u="none" cap="none" strike="noStrike">
              <a:solidFill>
                <a:srgbClr val="CC0000"/>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FF0000"/>
                </a:solidFill>
                <a:latin typeface="Cairo"/>
                <a:ea typeface="Cairo"/>
                <a:cs typeface="Cairo"/>
                <a:sym typeface="Cairo"/>
              </a:rPr>
              <a:t>display_raw_data(city)</a:t>
            </a:r>
            <a:endParaRPr b="1" i="0" sz="1550" u="none" cap="none" strike="noStrike">
              <a:solidFill>
                <a:srgbClr val="FF0000"/>
              </a:solidFill>
              <a:latin typeface="Cairo"/>
              <a:ea typeface="Cairo"/>
              <a:cs typeface="Cairo"/>
              <a:sym typeface="Cairo"/>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60"/>
          <p:cNvSpPr txBox="1"/>
          <p:nvPr/>
        </p:nvSpPr>
        <p:spPr>
          <a:xfrm>
            <a:off x="833425" y="178600"/>
            <a:ext cx="7179300" cy="8568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1500"/>
              </a:spcBef>
              <a:spcAft>
                <a:spcPts val="0"/>
              </a:spcAft>
              <a:buClr>
                <a:schemeClr val="dk1"/>
              </a:buClr>
              <a:buSzPts val="1100"/>
              <a:buFont typeface="Arial"/>
              <a:buNone/>
            </a:pPr>
            <a:r>
              <a:rPr b="1" i="1" lang="en" sz="1550" u="none" cap="none" strike="noStrike">
                <a:solidFill>
                  <a:schemeClr val="dk1"/>
                </a:solidFill>
                <a:highlight>
                  <a:srgbClr val="FFFFFF"/>
                </a:highlight>
                <a:latin typeface="Arial"/>
                <a:ea typeface="Arial"/>
                <a:cs typeface="Arial"/>
                <a:sym typeface="Arial"/>
              </a:rPr>
              <a:t>I know it's a lot of work and mental exercising but enjoy building your pythonista coding Brain!!</a:t>
            </a:r>
            <a:endParaRPr b="1" i="1" sz="1550" u="none" cap="none" strike="noStrike">
              <a:solidFill>
                <a:schemeClr val="dk1"/>
              </a:solidFill>
              <a:highlight>
                <a:srgbClr val="FFFFFF"/>
              </a:highlight>
              <a:latin typeface="Arial"/>
              <a:ea typeface="Arial"/>
              <a:cs typeface="Arial"/>
              <a:sym typeface="Arial"/>
            </a:endParaRPr>
          </a:p>
          <a:p>
            <a:pPr indent="0" lvl="0" marL="0" marR="0" rtl="0" algn="l">
              <a:lnSpc>
                <a:spcPct val="115000"/>
              </a:lnSpc>
              <a:spcBef>
                <a:spcPts val="1500"/>
              </a:spcBef>
              <a:spcAft>
                <a:spcPts val="0"/>
              </a:spcAft>
              <a:buClr>
                <a:schemeClr val="dk1"/>
              </a:buClr>
              <a:buSzPts val="1100"/>
              <a:buFont typeface="Arial"/>
              <a:buNone/>
            </a:pPr>
            <a:r>
              <a:t/>
            </a:r>
            <a:endParaRPr b="1" i="1" sz="11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60"/>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60"/>
          <p:cNvSpPr/>
          <p:nvPr/>
        </p:nvSpPr>
        <p:spPr>
          <a:xfrm>
            <a:off x="-125" y="2233900"/>
            <a:ext cx="9144000" cy="2909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68" name="Google Shape;568;p60"/>
          <p:cNvPicPr preferRelativeResize="0"/>
          <p:nvPr/>
        </p:nvPicPr>
        <p:blipFill rotWithShape="1">
          <a:blip r:embed="rId3">
            <a:alphaModFix/>
          </a:blip>
          <a:srcRect b="0" l="0" r="0" t="0"/>
          <a:stretch/>
        </p:blipFill>
        <p:spPr>
          <a:xfrm>
            <a:off x="3059900" y="1109675"/>
            <a:ext cx="2869425" cy="3846137"/>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D3D4A"/>
        </a:solidFill>
      </p:bgPr>
    </p:bg>
    <p:spTree>
      <p:nvGrpSpPr>
        <p:cNvPr id="572" name="Shape 572"/>
        <p:cNvGrpSpPr/>
        <p:nvPr/>
      </p:nvGrpSpPr>
      <p:grpSpPr>
        <a:xfrm>
          <a:off x="0" y="0"/>
          <a:ext cx="0" cy="0"/>
          <a:chOff x="0" y="0"/>
          <a:chExt cx="0" cy="0"/>
        </a:xfrm>
      </p:grpSpPr>
      <p:pic>
        <p:nvPicPr>
          <p:cNvPr id="573" name="Google Shape;573;p61"/>
          <p:cNvPicPr preferRelativeResize="0"/>
          <p:nvPr/>
        </p:nvPicPr>
        <p:blipFill rotWithShape="1">
          <a:blip r:embed="rId3">
            <a:alphaModFix/>
          </a:blip>
          <a:srcRect b="0" l="0" r="0" t="0"/>
          <a:stretch/>
        </p:blipFill>
        <p:spPr>
          <a:xfrm>
            <a:off x="2706850" y="1794600"/>
            <a:ext cx="3730324" cy="1554300"/>
          </a:xfrm>
          <a:prstGeom prst="rect">
            <a:avLst/>
          </a:prstGeom>
          <a:noFill/>
          <a:ln>
            <a:noFill/>
          </a:ln>
        </p:spPr>
      </p:pic>
      <p:sp>
        <p:nvSpPr>
          <p:cNvPr id="574" name="Google Shape;574;p61"/>
          <p:cNvSpPr txBox="1"/>
          <p:nvPr/>
        </p:nvSpPr>
        <p:spPr>
          <a:xfrm>
            <a:off x="1579338" y="4755575"/>
            <a:ext cx="5985300" cy="3324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800"/>
              <a:buFont typeface="Arial"/>
              <a:buNone/>
            </a:pPr>
            <a:r>
              <a:rPr b="0" i="0" lang="en" sz="800" u="none" cap="none" strike="noStrike">
                <a:solidFill>
                  <a:srgbClr val="FFFFFF"/>
                </a:solidFill>
                <a:latin typeface="Open Sans Light"/>
                <a:ea typeface="Open Sans Light"/>
                <a:cs typeface="Open Sans Light"/>
                <a:sym typeface="Open Sans Light"/>
              </a:rPr>
              <a:t>© 2020, Udacity. All rights reserved. </a:t>
            </a:r>
            <a:endParaRPr b="0" i="0" sz="800" u="none" cap="none" strike="noStrike">
              <a:solidFill>
                <a:srgbClr val="FFFFFF"/>
              </a:solidFill>
              <a:latin typeface="Open Sans Light"/>
              <a:ea typeface="Open Sans Light"/>
              <a:cs typeface="Open Sans Light"/>
              <a:sym typeface="Open Sans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4"/>
          <p:cNvSpPr txBox="1"/>
          <p:nvPr/>
        </p:nvSpPr>
        <p:spPr>
          <a:xfrm>
            <a:off x="446575" y="976425"/>
            <a:ext cx="8385600" cy="33717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i="0" lang="en" sz="1700" u="none" cap="none" strike="noStrike">
                <a:solidFill>
                  <a:srgbClr val="99CA45"/>
                </a:solidFill>
                <a:latin typeface="Cairo"/>
                <a:ea typeface="Cairo"/>
                <a:cs typeface="Cairo"/>
                <a:sym typeface="Cairo"/>
              </a:rPr>
              <a:t>The Files:</a:t>
            </a:r>
            <a:endParaRPr b="1" i="0" sz="1700" u="none" cap="none" strike="noStrike">
              <a:solidFill>
                <a:srgbClr val="99CA45"/>
              </a:solidFill>
              <a:latin typeface="Cairo"/>
              <a:ea typeface="Cairo"/>
              <a:cs typeface="Cairo"/>
              <a:sym typeface="Cairo"/>
            </a:endParaRPr>
          </a:p>
          <a:p>
            <a:pPr indent="0" lvl="0" marL="457200" marR="0" rtl="0" algn="l">
              <a:lnSpc>
                <a:spcPct val="115000"/>
              </a:lnSpc>
              <a:spcBef>
                <a:spcPts val="0"/>
              </a:spcBef>
              <a:spcAft>
                <a:spcPts val="0"/>
              </a:spcAft>
              <a:buNone/>
            </a:pPr>
            <a:r>
              <a:t/>
            </a:r>
            <a:endParaRPr b="0" i="0" sz="1150" u="none" cap="none" strike="noStrike">
              <a:solidFill>
                <a:srgbClr val="000000"/>
              </a:solidFill>
              <a:highlight>
                <a:srgbClr val="FFFFFF"/>
              </a:highlight>
              <a:latin typeface="Cairo"/>
              <a:ea typeface="Cairo"/>
              <a:cs typeface="Cairo"/>
              <a:sym typeface="Cairo"/>
            </a:endParaRPr>
          </a:p>
        </p:txBody>
      </p:sp>
      <p:sp>
        <p:nvSpPr>
          <p:cNvPr id="184" name="Google Shape;184;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Project overview</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185" name="Google Shape;185;p34"/>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186" name="Google Shape;186;p34"/>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187" name="Google Shape;187;p34"/>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88" name="Google Shape;188;p34"/>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189" name="Google Shape;189;p34"/>
          <p:cNvSpPr/>
          <p:nvPr/>
        </p:nvSpPr>
        <p:spPr>
          <a:xfrm>
            <a:off x="6212862" y="1474924"/>
            <a:ext cx="2702538" cy="1457190"/>
          </a:xfrm>
          <a:prstGeom prst="flowChartMultidocumen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i="0" lang="en" sz="1400" u="none" cap="none" strike="noStrike">
                <a:solidFill>
                  <a:srgbClr val="000000"/>
                </a:solidFill>
                <a:latin typeface="Cairo"/>
                <a:ea typeface="Cairo"/>
                <a:cs typeface="Cairo"/>
                <a:sym typeface="Cairo"/>
              </a:rPr>
              <a:t>Outputs :</a:t>
            </a:r>
            <a:endParaRPr b="1" i="0" sz="1400" u="none" cap="none" strike="noStrike">
              <a:solidFill>
                <a:srgbClr val="000000"/>
              </a:solidFill>
              <a:latin typeface="Cairo"/>
              <a:ea typeface="Cairo"/>
              <a:cs typeface="Cairo"/>
              <a:sym typeface="Cairo"/>
            </a:endParaRPr>
          </a:p>
          <a:p>
            <a:pPr indent="0" lvl="0" marL="0" marR="0" rtl="0" algn="l">
              <a:lnSpc>
                <a:spcPct val="100000"/>
              </a:lnSpc>
              <a:spcBef>
                <a:spcPts val="1000"/>
              </a:spcBef>
              <a:spcAft>
                <a:spcPts val="0"/>
              </a:spcAft>
              <a:buNone/>
            </a:pPr>
            <a:r>
              <a:rPr b="0" i="0" lang="en" sz="1200" u="none" cap="none" strike="noStrike">
                <a:solidFill>
                  <a:srgbClr val="000000"/>
                </a:solidFill>
                <a:latin typeface="Cairo"/>
                <a:ea typeface="Cairo"/>
                <a:cs typeface="Cairo"/>
                <a:sym typeface="Cairo"/>
              </a:rPr>
              <a:t>Interactive script displaying statistics and Data upon request</a:t>
            </a:r>
            <a:endParaRPr b="0" i="0" sz="1200" u="none" cap="none" strike="noStrike">
              <a:solidFill>
                <a:srgbClr val="000000"/>
              </a:solidFill>
              <a:highlight>
                <a:srgbClr val="F3F3F3"/>
              </a:highlight>
              <a:latin typeface="Cairo"/>
              <a:ea typeface="Cairo"/>
              <a:cs typeface="Cairo"/>
              <a:sym typeface="Cairo"/>
            </a:endParaRPr>
          </a:p>
        </p:txBody>
      </p:sp>
      <p:sp>
        <p:nvSpPr>
          <p:cNvPr id="190" name="Google Shape;190;p34"/>
          <p:cNvSpPr/>
          <p:nvPr/>
        </p:nvSpPr>
        <p:spPr>
          <a:xfrm>
            <a:off x="-125" y="1502881"/>
            <a:ext cx="3304255" cy="1422735"/>
          </a:xfrm>
          <a:prstGeom prst="flowChartInputOutpu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b="1" i="0" lang="en" sz="1400" u="none" cap="none" strike="noStrike">
                <a:solidFill>
                  <a:srgbClr val="000000"/>
                </a:solidFill>
                <a:latin typeface="Cairo"/>
                <a:ea typeface="Cairo"/>
                <a:cs typeface="Cairo"/>
                <a:sym typeface="Cairo"/>
              </a:rPr>
              <a:t>Inputs:</a:t>
            </a:r>
            <a:endParaRPr b="1" i="0" sz="1400" u="none" cap="none" strike="noStrike">
              <a:solidFill>
                <a:srgbClr val="000000"/>
              </a:solidFill>
              <a:latin typeface="Cairo"/>
              <a:ea typeface="Cairo"/>
              <a:cs typeface="Cairo"/>
              <a:sym typeface="Cairo"/>
            </a:endParaRPr>
          </a:p>
          <a:p>
            <a:pPr indent="-304800" lvl="0" marL="457200" marR="0" rtl="0" algn="l">
              <a:lnSpc>
                <a:spcPct val="100000"/>
              </a:lnSpc>
              <a:spcBef>
                <a:spcPts val="0"/>
              </a:spcBef>
              <a:spcAft>
                <a:spcPts val="0"/>
              </a:spcAft>
              <a:buClr>
                <a:srgbClr val="000000"/>
              </a:buClr>
              <a:buSzPts val="1200"/>
              <a:buFont typeface="Cairo"/>
              <a:buAutoNum type="arabicPeriod"/>
            </a:pPr>
            <a:r>
              <a:rPr b="0" i="0" lang="en" sz="1200" u="none" cap="none" strike="noStrike">
                <a:solidFill>
                  <a:srgbClr val="000000"/>
                </a:solidFill>
                <a:latin typeface="Cairo"/>
                <a:ea typeface="Cairo"/>
                <a:cs typeface="Cairo"/>
                <a:sym typeface="Cairo"/>
              </a:rPr>
              <a:t>chicago.csv</a:t>
            </a:r>
            <a:endParaRPr b="0" i="0" sz="1200" u="none" cap="none" strike="noStrike">
              <a:solidFill>
                <a:srgbClr val="000000"/>
              </a:solidFill>
              <a:latin typeface="Cairo"/>
              <a:ea typeface="Cairo"/>
              <a:cs typeface="Cairo"/>
              <a:sym typeface="Cairo"/>
            </a:endParaRPr>
          </a:p>
          <a:p>
            <a:pPr indent="-304800" lvl="0" marL="457200" marR="0" rtl="0" algn="l">
              <a:lnSpc>
                <a:spcPct val="100000"/>
              </a:lnSpc>
              <a:spcBef>
                <a:spcPts val="0"/>
              </a:spcBef>
              <a:spcAft>
                <a:spcPts val="0"/>
              </a:spcAft>
              <a:buClr>
                <a:srgbClr val="000000"/>
              </a:buClr>
              <a:buSzPts val="1200"/>
              <a:buFont typeface="Cairo"/>
              <a:buAutoNum type="arabicPeriod"/>
            </a:pPr>
            <a:r>
              <a:rPr b="0" i="0" lang="en" sz="1200" u="none" cap="none" strike="noStrike">
                <a:solidFill>
                  <a:srgbClr val="000000"/>
                </a:solidFill>
                <a:latin typeface="Cairo"/>
                <a:ea typeface="Cairo"/>
                <a:cs typeface="Cairo"/>
                <a:sym typeface="Cairo"/>
              </a:rPr>
              <a:t>new_york_city.csv</a:t>
            </a:r>
            <a:endParaRPr b="0" i="0" sz="1200" u="none" cap="none" strike="noStrike">
              <a:solidFill>
                <a:srgbClr val="000000"/>
              </a:solidFill>
              <a:latin typeface="Cairo"/>
              <a:ea typeface="Cairo"/>
              <a:cs typeface="Cairo"/>
              <a:sym typeface="Cairo"/>
            </a:endParaRPr>
          </a:p>
          <a:p>
            <a:pPr indent="-304800" lvl="0" marL="457200" marR="0" rtl="0" algn="l">
              <a:lnSpc>
                <a:spcPct val="100000"/>
              </a:lnSpc>
              <a:spcBef>
                <a:spcPts val="0"/>
              </a:spcBef>
              <a:spcAft>
                <a:spcPts val="0"/>
              </a:spcAft>
              <a:buClr>
                <a:srgbClr val="000000"/>
              </a:buClr>
              <a:buSzPts val="1200"/>
              <a:buFont typeface="Cairo"/>
              <a:buAutoNum type="arabicPeriod"/>
            </a:pPr>
            <a:r>
              <a:rPr b="0" i="0" lang="en" sz="1200" u="none" cap="none" strike="noStrike">
                <a:solidFill>
                  <a:srgbClr val="000000"/>
                </a:solidFill>
                <a:latin typeface="Cairo"/>
                <a:ea typeface="Cairo"/>
                <a:cs typeface="Cairo"/>
                <a:sym typeface="Cairo"/>
              </a:rPr>
              <a:t>Washington.csv</a:t>
            </a:r>
            <a:endParaRPr b="0" i="0" sz="1200" u="none" cap="none" strike="noStrike">
              <a:solidFill>
                <a:srgbClr val="000000"/>
              </a:solidFill>
              <a:latin typeface="Cairo"/>
              <a:ea typeface="Cairo"/>
              <a:cs typeface="Cairo"/>
              <a:sym typeface="Cairo"/>
            </a:endParaRPr>
          </a:p>
          <a:p>
            <a:pPr indent="0" lvl="0" marL="457200" marR="0" rtl="0" algn="l">
              <a:lnSpc>
                <a:spcPct val="100000"/>
              </a:lnSpc>
              <a:spcBef>
                <a:spcPts val="0"/>
              </a:spcBef>
              <a:spcAft>
                <a:spcPts val="0"/>
              </a:spcAft>
              <a:buNone/>
            </a:pPr>
            <a:r>
              <a:rPr b="0" i="0" lang="en" sz="1200" u="none" cap="none" strike="noStrike">
                <a:solidFill>
                  <a:srgbClr val="000000"/>
                </a:solidFill>
                <a:latin typeface="Cairo"/>
                <a:ea typeface="Cairo"/>
                <a:cs typeface="Cairo"/>
                <a:sym typeface="Cairo"/>
              </a:rPr>
              <a:t>+</a:t>
            </a:r>
            <a:endParaRPr b="0" i="0" sz="1200" u="none" cap="none" strike="noStrike">
              <a:solidFill>
                <a:srgbClr val="000000"/>
              </a:solidFill>
              <a:latin typeface="Cairo"/>
              <a:ea typeface="Cairo"/>
              <a:cs typeface="Cairo"/>
              <a:sym typeface="Cairo"/>
            </a:endParaRPr>
          </a:p>
          <a:p>
            <a:pPr indent="-304800" lvl="0" marL="457200" marR="0" rtl="0" algn="l">
              <a:lnSpc>
                <a:spcPct val="100000"/>
              </a:lnSpc>
              <a:spcBef>
                <a:spcPts val="0"/>
              </a:spcBef>
              <a:spcAft>
                <a:spcPts val="0"/>
              </a:spcAft>
              <a:buClr>
                <a:srgbClr val="000000"/>
              </a:buClr>
              <a:buSzPts val="1200"/>
              <a:buFont typeface="Cairo"/>
              <a:buAutoNum type="arabicPeriod"/>
            </a:pPr>
            <a:r>
              <a:rPr b="0" i="0" lang="en" sz="1200" u="none" cap="none" strike="noStrike">
                <a:solidFill>
                  <a:srgbClr val="000000"/>
                </a:solidFill>
                <a:latin typeface="Cairo"/>
                <a:ea typeface="Cairo"/>
                <a:cs typeface="Cairo"/>
                <a:sym typeface="Cairo"/>
              </a:rPr>
              <a:t>Raw input</a:t>
            </a:r>
            <a:endParaRPr b="0" i="0" sz="1200" u="none" cap="none" strike="noStrike">
              <a:solidFill>
                <a:srgbClr val="000000"/>
              </a:solidFill>
              <a:latin typeface="Cairo"/>
              <a:ea typeface="Cairo"/>
              <a:cs typeface="Cairo"/>
              <a:sym typeface="Cairo"/>
            </a:endParaRPr>
          </a:p>
          <a:p>
            <a:pPr indent="0" lvl="0" marL="0" marR="0" rtl="0" algn="l">
              <a:lnSpc>
                <a:spcPct val="100000"/>
              </a:lnSpc>
              <a:spcBef>
                <a:spcPts val="0"/>
              </a:spcBef>
              <a:spcAft>
                <a:spcPts val="0"/>
              </a:spcAft>
              <a:buNone/>
            </a:pPr>
            <a:r>
              <a:t/>
            </a:r>
            <a:endParaRPr b="1" i="0" sz="1200" u="none" cap="none" strike="noStrike">
              <a:solidFill>
                <a:srgbClr val="000000"/>
              </a:solidFill>
              <a:latin typeface="Arial"/>
              <a:ea typeface="Arial"/>
              <a:cs typeface="Arial"/>
              <a:sym typeface="Arial"/>
            </a:endParaRPr>
          </a:p>
        </p:txBody>
      </p:sp>
      <p:sp>
        <p:nvSpPr>
          <p:cNvPr id="191" name="Google Shape;191;p34"/>
          <p:cNvSpPr/>
          <p:nvPr/>
        </p:nvSpPr>
        <p:spPr>
          <a:xfrm>
            <a:off x="3453396" y="1493029"/>
            <a:ext cx="2566404" cy="1535922"/>
          </a:xfrm>
          <a:prstGeom prst="flowChartDocumen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i="0" lang="en" sz="1450" u="none" cap="none" strike="noStrike">
                <a:solidFill>
                  <a:srgbClr val="000000"/>
                </a:solidFill>
                <a:highlight>
                  <a:srgbClr val="EFF0F1"/>
                </a:highlight>
                <a:latin typeface="Courier New"/>
                <a:ea typeface="Courier New"/>
                <a:cs typeface="Courier New"/>
                <a:sym typeface="Courier New"/>
              </a:rPr>
              <a:t>bikeshare.py</a:t>
            </a:r>
            <a:endParaRPr b="0" i="0" sz="1400" u="none" cap="none" strike="noStrike">
              <a:solidFill>
                <a:srgbClr val="000000"/>
              </a:solidFill>
              <a:latin typeface="Arial"/>
              <a:ea typeface="Arial"/>
              <a:cs typeface="Arial"/>
              <a:sym typeface="Arial"/>
            </a:endParaRPr>
          </a:p>
        </p:txBody>
      </p:sp>
      <p:sp>
        <p:nvSpPr>
          <p:cNvPr id="192" name="Google Shape;192;p34"/>
          <p:cNvSpPr txBox="1"/>
          <p:nvPr/>
        </p:nvSpPr>
        <p:spPr>
          <a:xfrm>
            <a:off x="761999" y="1785950"/>
            <a:ext cx="4772025" cy="6441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93" name="Google Shape;193;p34"/>
          <p:cNvPicPr preferRelativeResize="0"/>
          <p:nvPr/>
        </p:nvPicPr>
        <p:blipFill rotWithShape="1">
          <a:blip r:embed="rId4">
            <a:alphaModFix/>
          </a:blip>
          <a:srcRect b="0" l="0" r="0" t="0"/>
          <a:stretch/>
        </p:blipFill>
        <p:spPr>
          <a:xfrm>
            <a:off x="1524000" y="3333750"/>
            <a:ext cx="4010025" cy="1143000"/>
          </a:xfrm>
          <a:prstGeom prst="rect">
            <a:avLst/>
          </a:prstGeom>
          <a:noFill/>
          <a:ln>
            <a:noFill/>
          </a:ln>
        </p:spPr>
      </p:pic>
      <p:pic>
        <p:nvPicPr>
          <p:cNvPr id="194" name="Google Shape;194;p34"/>
          <p:cNvPicPr preferRelativeResize="0"/>
          <p:nvPr/>
        </p:nvPicPr>
        <p:blipFill rotWithShape="1">
          <a:blip r:embed="rId5">
            <a:alphaModFix/>
          </a:blip>
          <a:srcRect b="0" l="0" r="0" t="0"/>
          <a:stretch/>
        </p:blipFill>
        <p:spPr>
          <a:xfrm>
            <a:off x="6324600" y="3147988"/>
            <a:ext cx="2697163" cy="16668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Project Details</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200" name="Google Shape;200;p35"/>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201" name="Google Shape;201;p35"/>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02" name="Google Shape;202;p35"/>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203" name="Google Shape;203;p35"/>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204" name="Google Shape;204;p35"/>
          <p:cNvSpPr txBox="1"/>
          <p:nvPr/>
        </p:nvSpPr>
        <p:spPr>
          <a:xfrm>
            <a:off x="446575" y="976425"/>
            <a:ext cx="8385600" cy="3371700"/>
          </a:xfrm>
          <a:prstGeom prst="rect">
            <a:avLst/>
          </a:prstGeom>
          <a:noFill/>
          <a:ln>
            <a:noFill/>
          </a:ln>
        </p:spPr>
        <p:txBody>
          <a:bodyPr anchorCtr="0" anchor="t" bIns="91425" lIns="91425" spcFirstLastPara="1" rIns="91425" wrap="square" tIns="91425">
            <a:noAutofit/>
          </a:bodyPr>
          <a:lstStyle/>
          <a:p>
            <a:pPr indent="0" lvl="0" marL="0" marR="0" rtl="0" algn="l">
              <a:lnSpc>
                <a:spcPct val="125000"/>
              </a:lnSpc>
              <a:spcBef>
                <a:spcPts val="0"/>
              </a:spcBef>
              <a:spcAft>
                <a:spcPts val="0"/>
              </a:spcAft>
              <a:buNone/>
            </a:pPr>
            <a:r>
              <a:rPr b="1" i="0" lang="en" sz="1700" u="none" cap="none" strike="noStrike">
                <a:solidFill>
                  <a:srgbClr val="99CA45"/>
                </a:solidFill>
                <a:latin typeface="Cairo"/>
                <a:ea typeface="Cairo"/>
                <a:cs typeface="Cairo"/>
                <a:sym typeface="Cairo"/>
              </a:rPr>
              <a:t>The Datasets:</a:t>
            </a:r>
            <a:endParaRPr b="1" i="0" sz="1700" u="none" cap="none" strike="noStrike">
              <a:solidFill>
                <a:srgbClr val="99CA45"/>
              </a:solidFill>
              <a:latin typeface="Cairo"/>
              <a:ea typeface="Cairo"/>
              <a:cs typeface="Cairo"/>
              <a:sym typeface="Cairo"/>
            </a:endParaRPr>
          </a:p>
          <a:p>
            <a:pPr indent="-314325" lvl="0" marL="457200" marR="0" rtl="0" algn="l">
              <a:lnSpc>
                <a:spcPct val="125000"/>
              </a:lnSpc>
              <a:spcBef>
                <a:spcPts val="0"/>
              </a:spcBef>
              <a:spcAft>
                <a:spcPts val="0"/>
              </a:spcAft>
              <a:buClr>
                <a:srgbClr val="000000"/>
              </a:buClr>
              <a:buSzPts val="1350"/>
              <a:buFont typeface="Cairo"/>
              <a:buAutoNum type="arabicPeriod"/>
            </a:pPr>
            <a:r>
              <a:rPr b="0" i="0" lang="en" sz="1350" u="none" cap="none" strike="noStrike">
                <a:solidFill>
                  <a:srgbClr val="000000"/>
                </a:solidFill>
                <a:highlight>
                  <a:srgbClr val="FFFFFF"/>
                </a:highlight>
                <a:latin typeface="Cairo"/>
                <a:ea typeface="Cairo"/>
                <a:cs typeface="Cairo"/>
                <a:sym typeface="Cairo"/>
              </a:rPr>
              <a:t>Randomly selected data for the </a:t>
            </a:r>
            <a:r>
              <a:rPr b="1" i="1" lang="en" sz="1350" u="none" cap="none" strike="noStrike">
                <a:solidFill>
                  <a:srgbClr val="000000"/>
                </a:solidFill>
                <a:highlight>
                  <a:srgbClr val="FFFFFF"/>
                </a:highlight>
                <a:latin typeface="Cairo"/>
                <a:ea typeface="Cairo"/>
                <a:cs typeface="Cairo"/>
                <a:sym typeface="Cairo"/>
              </a:rPr>
              <a:t>first six months of 2017</a:t>
            </a:r>
            <a:r>
              <a:rPr b="0" i="0" lang="en" sz="1350" u="none" cap="none" strike="noStrike">
                <a:solidFill>
                  <a:srgbClr val="000000"/>
                </a:solidFill>
                <a:highlight>
                  <a:srgbClr val="FFFFFF"/>
                </a:highlight>
                <a:latin typeface="Cairo"/>
                <a:ea typeface="Cairo"/>
                <a:cs typeface="Cairo"/>
                <a:sym typeface="Cairo"/>
              </a:rPr>
              <a:t> are provided for all three cities. All three of the data files contain the same core six (6) columns:</a:t>
            </a:r>
            <a:endParaRPr b="0" i="0" sz="1350" u="none" cap="none" strike="noStrike">
              <a:solidFill>
                <a:srgbClr val="000000"/>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rgbClr val="000000"/>
              </a:buClr>
              <a:buSzPts val="1350"/>
              <a:buFont typeface="Cairo"/>
              <a:buAutoNum type="alphaLcPeriod"/>
            </a:pPr>
            <a:r>
              <a:rPr b="0" i="0" lang="en" sz="1350" u="none" cap="none" strike="noStrike">
                <a:solidFill>
                  <a:srgbClr val="000000"/>
                </a:solidFill>
                <a:highlight>
                  <a:srgbClr val="FFFFFF"/>
                </a:highlight>
                <a:latin typeface="Cairo"/>
                <a:ea typeface="Cairo"/>
                <a:cs typeface="Cairo"/>
                <a:sym typeface="Cairo"/>
              </a:rPr>
              <a:t>Start Time (e.g., 2017-01-01 00:07:57)</a:t>
            </a:r>
            <a:endParaRPr b="0" i="0" sz="1350" u="none" cap="none" strike="noStrike">
              <a:solidFill>
                <a:srgbClr val="000000"/>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rgbClr val="000000"/>
              </a:buClr>
              <a:buSzPts val="1350"/>
              <a:buFont typeface="Cairo"/>
              <a:buAutoNum type="alphaLcPeriod"/>
            </a:pPr>
            <a:r>
              <a:rPr b="0" i="0" lang="en" sz="1350" u="none" cap="none" strike="noStrike">
                <a:solidFill>
                  <a:srgbClr val="000000"/>
                </a:solidFill>
                <a:highlight>
                  <a:srgbClr val="FFFFFF"/>
                </a:highlight>
                <a:latin typeface="Cairo"/>
                <a:ea typeface="Cairo"/>
                <a:cs typeface="Cairo"/>
                <a:sym typeface="Cairo"/>
              </a:rPr>
              <a:t>End Time (e.g., 2017-01-01 00:20:53)</a:t>
            </a:r>
            <a:endParaRPr b="0" i="0" sz="1350" u="none" cap="none" strike="noStrike">
              <a:solidFill>
                <a:srgbClr val="000000"/>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rgbClr val="000000"/>
              </a:buClr>
              <a:buSzPts val="1350"/>
              <a:buFont typeface="Cairo"/>
              <a:buAutoNum type="alphaLcPeriod"/>
            </a:pPr>
            <a:r>
              <a:rPr b="0" i="0" lang="en" sz="1350" u="none" cap="none" strike="noStrike">
                <a:solidFill>
                  <a:srgbClr val="000000"/>
                </a:solidFill>
                <a:highlight>
                  <a:srgbClr val="FFFFFF"/>
                </a:highlight>
                <a:latin typeface="Cairo"/>
                <a:ea typeface="Cairo"/>
                <a:cs typeface="Cairo"/>
                <a:sym typeface="Cairo"/>
              </a:rPr>
              <a:t>Trip Duration (in seconds - e.g., 776)</a:t>
            </a:r>
            <a:endParaRPr b="0" i="0" sz="1350" u="none" cap="none" strike="noStrike">
              <a:solidFill>
                <a:srgbClr val="000000"/>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rgbClr val="000000"/>
              </a:buClr>
              <a:buSzPts val="1350"/>
              <a:buFont typeface="Cairo"/>
              <a:buAutoNum type="alphaLcPeriod"/>
            </a:pPr>
            <a:r>
              <a:rPr b="0" i="0" lang="en" sz="1350" u="none" cap="none" strike="noStrike">
                <a:solidFill>
                  <a:srgbClr val="000000"/>
                </a:solidFill>
                <a:highlight>
                  <a:srgbClr val="FFFFFF"/>
                </a:highlight>
                <a:latin typeface="Cairo"/>
                <a:ea typeface="Cairo"/>
                <a:cs typeface="Cairo"/>
                <a:sym typeface="Cairo"/>
              </a:rPr>
              <a:t>Start Station (e.g., Broadway &amp; Barry Ave)</a:t>
            </a:r>
            <a:endParaRPr b="0" i="0" sz="1350" u="none" cap="none" strike="noStrike">
              <a:solidFill>
                <a:srgbClr val="000000"/>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rgbClr val="000000"/>
              </a:buClr>
              <a:buSzPts val="1350"/>
              <a:buFont typeface="Cairo"/>
              <a:buAutoNum type="alphaLcPeriod"/>
            </a:pPr>
            <a:r>
              <a:rPr b="0" i="0" lang="en" sz="1350" u="none" cap="none" strike="noStrike">
                <a:solidFill>
                  <a:srgbClr val="000000"/>
                </a:solidFill>
                <a:highlight>
                  <a:srgbClr val="FFFFFF"/>
                </a:highlight>
                <a:latin typeface="Cairo"/>
                <a:ea typeface="Cairo"/>
                <a:cs typeface="Cairo"/>
                <a:sym typeface="Cairo"/>
              </a:rPr>
              <a:t>End Station (e.g., Sedgwick St &amp; North Ave)</a:t>
            </a:r>
            <a:endParaRPr b="0" i="0" sz="1350" u="none" cap="none" strike="noStrike">
              <a:solidFill>
                <a:srgbClr val="000000"/>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rgbClr val="000000"/>
              </a:buClr>
              <a:buSzPts val="1350"/>
              <a:buFont typeface="Cairo"/>
              <a:buAutoNum type="alphaLcPeriod"/>
            </a:pPr>
            <a:r>
              <a:rPr b="0" i="0" lang="en" sz="1350" u="none" cap="none" strike="noStrike">
                <a:solidFill>
                  <a:srgbClr val="000000"/>
                </a:solidFill>
                <a:highlight>
                  <a:srgbClr val="FFFFFF"/>
                </a:highlight>
                <a:latin typeface="Cairo"/>
                <a:ea typeface="Cairo"/>
                <a:cs typeface="Cairo"/>
                <a:sym typeface="Cairo"/>
              </a:rPr>
              <a:t>User Type (Subscriber or Customer)</a:t>
            </a:r>
            <a:endParaRPr b="0" i="0" sz="1350" u="none" cap="none" strike="noStrike">
              <a:solidFill>
                <a:srgbClr val="000000"/>
              </a:solidFill>
              <a:highlight>
                <a:srgbClr val="FFFFFF"/>
              </a:highlight>
              <a:latin typeface="Cairo"/>
              <a:ea typeface="Cairo"/>
              <a:cs typeface="Cairo"/>
              <a:sym typeface="Cairo"/>
            </a:endParaRPr>
          </a:p>
          <a:p>
            <a:pPr indent="-314325" lvl="0" marL="457200" marR="0" rtl="0" algn="l">
              <a:lnSpc>
                <a:spcPct val="125000"/>
              </a:lnSpc>
              <a:spcBef>
                <a:spcPts val="0"/>
              </a:spcBef>
              <a:spcAft>
                <a:spcPts val="0"/>
              </a:spcAft>
              <a:buClr>
                <a:srgbClr val="000000"/>
              </a:buClr>
              <a:buSzPts val="1350"/>
              <a:buFont typeface="Cairo"/>
              <a:buAutoNum type="arabicPeriod"/>
            </a:pPr>
            <a:r>
              <a:rPr b="0" i="0" lang="en" sz="1350" u="none" cap="none" strike="noStrike">
                <a:solidFill>
                  <a:srgbClr val="000000"/>
                </a:solidFill>
                <a:highlight>
                  <a:srgbClr val="FFFFFF"/>
                </a:highlight>
                <a:latin typeface="Cairo"/>
                <a:ea typeface="Cairo"/>
                <a:cs typeface="Cairo"/>
                <a:sym typeface="Cairo"/>
              </a:rPr>
              <a:t>The </a:t>
            </a:r>
            <a:r>
              <a:rPr b="1" i="0" lang="en" sz="1350" u="none" cap="none" strike="noStrike">
                <a:solidFill>
                  <a:srgbClr val="000000"/>
                </a:solidFill>
                <a:highlight>
                  <a:srgbClr val="FFFFFF"/>
                </a:highlight>
                <a:latin typeface="Cairo"/>
                <a:ea typeface="Cairo"/>
                <a:cs typeface="Cairo"/>
                <a:sym typeface="Cairo"/>
              </a:rPr>
              <a:t>Chicago </a:t>
            </a:r>
            <a:r>
              <a:rPr b="0" i="0" lang="en" sz="1350" u="none" cap="none" strike="noStrike">
                <a:solidFill>
                  <a:srgbClr val="000000"/>
                </a:solidFill>
                <a:highlight>
                  <a:srgbClr val="FFFFFF"/>
                </a:highlight>
                <a:latin typeface="Cairo"/>
                <a:ea typeface="Cairo"/>
                <a:cs typeface="Cairo"/>
                <a:sym typeface="Cairo"/>
              </a:rPr>
              <a:t>and </a:t>
            </a:r>
            <a:r>
              <a:rPr b="1" i="0" lang="en" sz="1350" u="none" cap="none" strike="noStrike">
                <a:solidFill>
                  <a:srgbClr val="000000"/>
                </a:solidFill>
                <a:highlight>
                  <a:srgbClr val="FFFFFF"/>
                </a:highlight>
                <a:latin typeface="Cairo"/>
                <a:ea typeface="Cairo"/>
                <a:cs typeface="Cairo"/>
                <a:sym typeface="Cairo"/>
              </a:rPr>
              <a:t>New York City</a:t>
            </a:r>
            <a:r>
              <a:rPr b="0" i="0" lang="en" sz="1350" u="none" cap="none" strike="noStrike">
                <a:solidFill>
                  <a:srgbClr val="000000"/>
                </a:solidFill>
                <a:highlight>
                  <a:srgbClr val="FFFFFF"/>
                </a:highlight>
                <a:latin typeface="Cairo"/>
                <a:ea typeface="Cairo"/>
                <a:cs typeface="Cairo"/>
                <a:sym typeface="Cairo"/>
              </a:rPr>
              <a:t> files also have the following two columns:</a:t>
            </a:r>
            <a:endParaRPr b="0" i="0" sz="1350" u="none" cap="none" strike="noStrike">
              <a:solidFill>
                <a:srgbClr val="000000"/>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rgbClr val="000000"/>
              </a:buClr>
              <a:buSzPts val="1350"/>
              <a:buFont typeface="Cairo"/>
              <a:buAutoNum type="alphaLcPeriod"/>
            </a:pPr>
            <a:r>
              <a:rPr b="1" i="0" lang="en" sz="1350" u="none" cap="none" strike="noStrike">
                <a:solidFill>
                  <a:srgbClr val="000000"/>
                </a:solidFill>
                <a:highlight>
                  <a:srgbClr val="FFFFFF"/>
                </a:highlight>
                <a:latin typeface="Cairo"/>
                <a:ea typeface="Cairo"/>
                <a:cs typeface="Cairo"/>
                <a:sym typeface="Cairo"/>
              </a:rPr>
              <a:t>Gender</a:t>
            </a:r>
            <a:endParaRPr b="1" i="0" sz="1350" u="none" cap="none" strike="noStrike">
              <a:solidFill>
                <a:srgbClr val="000000"/>
              </a:solidFill>
              <a:highlight>
                <a:srgbClr val="FFFFFF"/>
              </a:highlight>
              <a:latin typeface="Cairo"/>
              <a:ea typeface="Cairo"/>
              <a:cs typeface="Cairo"/>
              <a:sym typeface="Cairo"/>
            </a:endParaRPr>
          </a:p>
          <a:p>
            <a:pPr indent="-314325" lvl="1" marL="914400" marR="0" rtl="0" algn="l">
              <a:lnSpc>
                <a:spcPct val="125000"/>
              </a:lnSpc>
              <a:spcBef>
                <a:spcPts val="0"/>
              </a:spcBef>
              <a:spcAft>
                <a:spcPts val="0"/>
              </a:spcAft>
              <a:buClr>
                <a:srgbClr val="000000"/>
              </a:buClr>
              <a:buSzPts val="1350"/>
              <a:buFont typeface="Cairo"/>
              <a:buAutoNum type="alphaLcPeriod"/>
            </a:pPr>
            <a:r>
              <a:rPr b="1" i="0" lang="en" sz="1350" u="none" cap="none" strike="noStrike">
                <a:solidFill>
                  <a:srgbClr val="000000"/>
                </a:solidFill>
                <a:highlight>
                  <a:srgbClr val="FFFFFF"/>
                </a:highlight>
                <a:latin typeface="Cairo"/>
                <a:ea typeface="Cairo"/>
                <a:cs typeface="Cairo"/>
                <a:sym typeface="Cairo"/>
              </a:rPr>
              <a:t>Birth Year</a:t>
            </a:r>
            <a:endParaRPr b="1" i="0" sz="1350" u="none" cap="none" strike="noStrike">
              <a:solidFill>
                <a:srgbClr val="000000"/>
              </a:solidFill>
              <a:highlight>
                <a:srgbClr val="FFFFFF"/>
              </a:highlight>
              <a:latin typeface="Cairo"/>
              <a:ea typeface="Cairo"/>
              <a:cs typeface="Cairo"/>
              <a:sym typeface="Cair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noFill/>
      </p:bgPr>
    </p:bg>
    <p:spTree>
      <p:nvGrpSpPr>
        <p:cNvPr id="208" name="Shape 208"/>
        <p:cNvGrpSpPr/>
        <p:nvPr/>
      </p:nvGrpSpPr>
      <p:grpSpPr>
        <a:xfrm>
          <a:off x="0" y="0"/>
          <a:ext cx="0" cy="0"/>
          <a:chOff x="0" y="0"/>
          <a:chExt cx="0" cy="0"/>
        </a:xfrm>
      </p:grpSpPr>
      <p:sp>
        <p:nvSpPr>
          <p:cNvPr id="209" name="Google Shape;209;p3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Project Details</a:t>
            </a:r>
            <a:br>
              <a:rPr b="1" lang="en" sz="2400">
                <a:solidFill>
                  <a:srgbClr val="99CA45"/>
                </a:solidFill>
                <a:latin typeface="Cairo"/>
                <a:ea typeface="Cairo"/>
                <a:cs typeface="Cairo"/>
                <a:sym typeface="Cairo"/>
              </a:rPr>
            </a:br>
            <a:r>
              <a:rPr lang="en" sz="2100">
                <a:latin typeface="Cairo"/>
                <a:ea typeface="Cairo"/>
                <a:cs typeface="Cairo"/>
                <a:sym typeface="Cairo"/>
              </a:rPr>
              <a:t> </a:t>
            </a:r>
            <a:endParaRPr sz="2100">
              <a:latin typeface="Cairo"/>
              <a:ea typeface="Cairo"/>
              <a:cs typeface="Cairo"/>
              <a:sym typeface="Cairo"/>
            </a:endParaRPr>
          </a:p>
        </p:txBody>
      </p:sp>
      <p:cxnSp>
        <p:nvCxnSpPr>
          <p:cNvPr id="210" name="Google Shape;210;p36"/>
          <p:cNvCxnSpPr/>
          <p:nvPr/>
        </p:nvCxnSpPr>
        <p:spPr>
          <a:xfrm>
            <a:off x="304800" y="971550"/>
            <a:ext cx="789600" cy="0"/>
          </a:xfrm>
          <a:prstGeom prst="straightConnector1">
            <a:avLst/>
          </a:prstGeom>
          <a:noFill/>
          <a:ln cap="flat" cmpd="sng" w="38100">
            <a:solidFill>
              <a:srgbClr val="99CA45"/>
            </a:solidFill>
            <a:prstDash val="solid"/>
            <a:round/>
            <a:headEnd len="sm" w="sm" type="none"/>
            <a:tailEnd len="sm" w="sm" type="none"/>
          </a:ln>
        </p:spPr>
      </p:cxnSp>
      <p:sp>
        <p:nvSpPr>
          <p:cNvPr id="211" name="Google Shape;211;p36"/>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12" name="Google Shape;212;p36"/>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213" name="Google Shape;213;p36"/>
          <p:cNvSpPr txBox="1"/>
          <p:nvPr/>
        </p:nvSpPr>
        <p:spPr>
          <a:xfrm>
            <a:off x="377400" y="1047750"/>
            <a:ext cx="8385600" cy="32004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700"/>
              <a:buFont typeface="Arial"/>
              <a:buNone/>
            </a:pPr>
            <a:r>
              <a:rPr b="1" i="0" lang="en" sz="1700" u="none" cap="none" strike="noStrike">
                <a:solidFill>
                  <a:srgbClr val="99CA45"/>
                </a:solidFill>
                <a:latin typeface="Cairo"/>
                <a:ea typeface="Cairo"/>
                <a:cs typeface="Cairo"/>
                <a:sym typeface="Cairo"/>
              </a:rPr>
              <a:t>User Input</a:t>
            </a:r>
            <a:endParaRPr/>
          </a:p>
          <a:p>
            <a:pPr indent="0" lvl="0" marL="0" marR="0" rtl="0" algn="l">
              <a:lnSpc>
                <a:spcPct val="150000"/>
              </a:lnSpc>
              <a:spcBef>
                <a:spcPts val="0"/>
              </a:spcBef>
              <a:spcAft>
                <a:spcPts val="0"/>
              </a:spcAft>
              <a:buClr>
                <a:srgbClr val="000000"/>
              </a:buClr>
              <a:buSzPts val="1700"/>
              <a:buFont typeface="Arial"/>
              <a:buNone/>
            </a:pPr>
            <a:r>
              <a:rPr b="1" i="0" lang="en" sz="1700" u="none" cap="none" strike="noStrike">
                <a:solidFill>
                  <a:srgbClr val="99CA45"/>
                </a:solidFill>
                <a:latin typeface="Cairo"/>
                <a:ea typeface="Cairo"/>
                <a:cs typeface="Cairo"/>
                <a:sym typeface="Cairo"/>
              </a:rPr>
              <a:t> User should input three variable </a:t>
            </a:r>
            <a:endParaRPr b="1" i="0" sz="1700" u="none" cap="none" strike="noStrike">
              <a:solidFill>
                <a:srgbClr val="99CA45"/>
              </a:solidFill>
              <a:latin typeface="Cairo"/>
              <a:ea typeface="Cairo"/>
              <a:cs typeface="Cairo"/>
              <a:sym typeface="Cairo"/>
            </a:endParaRPr>
          </a:p>
          <a:p>
            <a:pPr indent="-320675" lvl="0" marL="457200" marR="0" rtl="0" algn="l">
              <a:lnSpc>
                <a:spcPct val="150000"/>
              </a:lnSpc>
              <a:spcBef>
                <a:spcPts val="0"/>
              </a:spcBef>
              <a:spcAft>
                <a:spcPts val="0"/>
              </a:spcAft>
              <a:buClr>
                <a:schemeClr val="dk1"/>
              </a:buClr>
              <a:buSzPts val="1450"/>
              <a:buFont typeface="Cairo"/>
              <a:buAutoNum type="arabicPeriod"/>
            </a:pPr>
            <a:r>
              <a:rPr b="1" i="0" lang="en" sz="1450" u="none" cap="none" strike="noStrike">
                <a:solidFill>
                  <a:srgbClr val="92D050"/>
                </a:solidFill>
                <a:highlight>
                  <a:srgbClr val="FFFFFF"/>
                </a:highlight>
                <a:latin typeface="Cairo"/>
                <a:ea typeface="Cairo"/>
                <a:cs typeface="Cairo"/>
                <a:sym typeface="Cairo"/>
              </a:rPr>
              <a:t>City </a:t>
            </a:r>
            <a:r>
              <a:rPr b="1" i="0" lang="en" sz="1450" u="none" cap="none" strike="noStrike">
                <a:solidFill>
                  <a:schemeClr val="dk1"/>
                </a:solidFill>
                <a:highlight>
                  <a:srgbClr val="FFFFFF"/>
                </a:highlight>
                <a:latin typeface="Cairo"/>
                <a:ea typeface="Cairo"/>
                <a:cs typeface="Cairo"/>
                <a:sym typeface="Cairo"/>
              </a:rPr>
              <a:t> (there are only three options </a:t>
            </a:r>
            <a:r>
              <a:rPr b="1" i="0" lang="en" sz="1600" u="none" cap="none" strike="noStrike">
                <a:solidFill>
                  <a:srgbClr val="92D050"/>
                </a:solidFill>
                <a:latin typeface="Cairo"/>
                <a:ea typeface="Cairo"/>
                <a:cs typeface="Cairo"/>
                <a:sym typeface="Cairo"/>
              </a:rPr>
              <a:t>Chicago, New York City </a:t>
            </a:r>
            <a:r>
              <a:rPr b="1" i="0" lang="en" sz="1600" u="none" cap="none" strike="noStrike">
                <a:solidFill>
                  <a:schemeClr val="dk1"/>
                </a:solidFill>
                <a:latin typeface="Cairo"/>
                <a:ea typeface="Cairo"/>
                <a:cs typeface="Cairo"/>
                <a:sym typeface="Cairo"/>
              </a:rPr>
              <a:t>and</a:t>
            </a:r>
            <a:r>
              <a:rPr b="1" i="0" lang="en" sz="1600" u="none" cap="none" strike="noStrike">
                <a:solidFill>
                  <a:srgbClr val="92D050"/>
                </a:solidFill>
                <a:latin typeface="Cairo"/>
                <a:ea typeface="Cairo"/>
                <a:cs typeface="Cairo"/>
                <a:sym typeface="Cairo"/>
              </a:rPr>
              <a:t> Washington)</a:t>
            </a:r>
            <a:endParaRPr/>
          </a:p>
          <a:p>
            <a:pPr indent="-320675" lvl="0" marL="457200" marR="0" rtl="0" algn="l">
              <a:lnSpc>
                <a:spcPct val="150000"/>
              </a:lnSpc>
              <a:spcBef>
                <a:spcPts val="0"/>
              </a:spcBef>
              <a:spcAft>
                <a:spcPts val="0"/>
              </a:spcAft>
              <a:buClr>
                <a:schemeClr val="dk1"/>
              </a:buClr>
              <a:buSzPts val="1450"/>
              <a:buFont typeface="Cairo"/>
              <a:buAutoNum type="arabicPeriod"/>
            </a:pPr>
            <a:r>
              <a:rPr b="1" i="0" lang="en" sz="1450" u="none" cap="none" strike="noStrike">
                <a:solidFill>
                  <a:srgbClr val="92D050"/>
                </a:solidFill>
                <a:highlight>
                  <a:srgbClr val="FFFFFF"/>
                </a:highlight>
                <a:latin typeface="Cairo"/>
                <a:ea typeface="Cairo"/>
                <a:cs typeface="Cairo"/>
                <a:sym typeface="Cairo"/>
              </a:rPr>
              <a:t>Time Frame input</a:t>
            </a:r>
            <a:r>
              <a:rPr b="1" i="0" lang="en" sz="1450" u="none" cap="none" strike="noStrike">
                <a:solidFill>
                  <a:srgbClr val="000000"/>
                </a:solidFill>
                <a:highlight>
                  <a:srgbClr val="FFFFFF"/>
                </a:highlight>
                <a:latin typeface="Cairo"/>
                <a:ea typeface="Cairo"/>
                <a:cs typeface="Cairo"/>
                <a:sym typeface="Cairo"/>
              </a:rPr>
              <a:t>:</a:t>
            </a:r>
            <a:r>
              <a:rPr b="0" i="0" lang="en" sz="1450" u="none" cap="none" strike="noStrike">
                <a:solidFill>
                  <a:srgbClr val="000000"/>
                </a:solidFill>
                <a:highlight>
                  <a:srgbClr val="FFFFFF"/>
                </a:highlight>
                <a:latin typeface="Cairo"/>
                <a:ea typeface="Cairo"/>
                <a:cs typeface="Cairo"/>
                <a:sym typeface="Cairo"/>
              </a:rPr>
              <a:t> </a:t>
            </a:r>
            <a:r>
              <a:rPr b="1" i="0" lang="en" sz="1450" u="none" cap="none" strike="noStrike">
                <a:solidFill>
                  <a:srgbClr val="000000"/>
                </a:solidFill>
                <a:highlight>
                  <a:srgbClr val="FFFFFF"/>
                </a:highlight>
                <a:latin typeface="Cairo"/>
                <a:ea typeface="Cairo"/>
                <a:cs typeface="Cairo"/>
                <a:sym typeface="Cairo"/>
              </a:rPr>
              <a:t>Would you like to filter the data by </a:t>
            </a:r>
            <a:r>
              <a:rPr b="1" i="0" lang="en" sz="1600" u="none" cap="none" strike="noStrike">
                <a:solidFill>
                  <a:srgbClr val="92D050"/>
                </a:solidFill>
                <a:highlight>
                  <a:srgbClr val="FFFFFF"/>
                </a:highlight>
                <a:latin typeface="Cairo"/>
                <a:ea typeface="Cairo"/>
                <a:cs typeface="Cairo"/>
                <a:sym typeface="Cairo"/>
              </a:rPr>
              <a:t>month</a:t>
            </a:r>
            <a:r>
              <a:rPr b="1" i="0" lang="en" sz="1450" u="none" cap="none" strike="noStrike">
                <a:solidFill>
                  <a:srgbClr val="000000"/>
                </a:solidFill>
                <a:highlight>
                  <a:srgbClr val="FFFFFF"/>
                </a:highlight>
                <a:latin typeface="Cairo"/>
                <a:ea typeface="Cairo"/>
                <a:cs typeface="Cairo"/>
                <a:sym typeface="Cairo"/>
              </a:rPr>
              <a:t>, </a:t>
            </a:r>
            <a:r>
              <a:rPr b="1" i="0" lang="en" sz="1600" u="none" cap="none" strike="noStrike">
                <a:solidFill>
                  <a:srgbClr val="92D050"/>
                </a:solidFill>
                <a:highlight>
                  <a:srgbClr val="FFFFFF"/>
                </a:highlight>
                <a:latin typeface="Cairo"/>
                <a:ea typeface="Cairo"/>
                <a:cs typeface="Cairo"/>
                <a:sym typeface="Cairo"/>
              </a:rPr>
              <a:t>day</a:t>
            </a:r>
            <a:r>
              <a:rPr b="1" i="0" lang="en" sz="1450" u="none" cap="none" strike="noStrike">
                <a:solidFill>
                  <a:srgbClr val="000000"/>
                </a:solidFill>
                <a:highlight>
                  <a:srgbClr val="FFFFFF"/>
                </a:highlight>
                <a:latin typeface="Cairo"/>
                <a:ea typeface="Cairo"/>
                <a:cs typeface="Cairo"/>
                <a:sym typeface="Cairo"/>
              </a:rPr>
              <a:t>, </a:t>
            </a:r>
            <a:r>
              <a:rPr b="1" i="0" lang="en" sz="1600" u="none" cap="none" strike="noStrike">
                <a:solidFill>
                  <a:srgbClr val="92D050"/>
                </a:solidFill>
                <a:highlight>
                  <a:srgbClr val="FFFFFF"/>
                </a:highlight>
                <a:latin typeface="Cairo"/>
                <a:ea typeface="Cairo"/>
                <a:cs typeface="Cairo"/>
                <a:sym typeface="Cairo"/>
              </a:rPr>
              <a:t>both</a:t>
            </a:r>
            <a:r>
              <a:rPr b="1" i="0" lang="en" sz="1450" u="none" cap="none" strike="noStrike">
                <a:solidFill>
                  <a:srgbClr val="000000"/>
                </a:solidFill>
                <a:highlight>
                  <a:srgbClr val="FFFFFF"/>
                </a:highlight>
                <a:latin typeface="Cairo"/>
                <a:ea typeface="Cairo"/>
                <a:cs typeface="Cairo"/>
                <a:sym typeface="Cairo"/>
              </a:rPr>
              <a:t> or </a:t>
            </a:r>
            <a:r>
              <a:rPr b="1" i="0" lang="en" sz="1600" u="none" cap="none" strike="noStrike">
                <a:solidFill>
                  <a:srgbClr val="92D050"/>
                </a:solidFill>
                <a:highlight>
                  <a:srgbClr val="FFFFFF"/>
                </a:highlight>
                <a:latin typeface="Cairo"/>
                <a:ea typeface="Cairo"/>
                <a:cs typeface="Cairo"/>
                <a:sym typeface="Cairo"/>
              </a:rPr>
              <a:t>not</a:t>
            </a:r>
            <a:r>
              <a:rPr b="1" i="0" lang="en" sz="1450" u="none" cap="none" strike="noStrike">
                <a:solidFill>
                  <a:srgbClr val="000000"/>
                </a:solidFill>
                <a:highlight>
                  <a:srgbClr val="FFFFFF"/>
                </a:highlight>
                <a:latin typeface="Cairo"/>
                <a:ea typeface="Cairo"/>
                <a:cs typeface="Cairo"/>
                <a:sym typeface="Cairo"/>
              </a:rPr>
              <a:t> at all</a:t>
            </a:r>
            <a:r>
              <a:rPr b="0" i="0" lang="en" sz="1450" u="none" cap="none" strike="noStrike">
                <a:solidFill>
                  <a:srgbClr val="000000"/>
                </a:solidFill>
                <a:highlight>
                  <a:srgbClr val="FFFFFF"/>
                </a:highlight>
                <a:latin typeface="Cairo"/>
                <a:ea typeface="Cairo"/>
                <a:cs typeface="Cairo"/>
                <a:sym typeface="Cairo"/>
              </a:rPr>
              <a:t>?</a:t>
            </a:r>
            <a:endParaRPr b="1" i="0" sz="1450" u="none" cap="none" strike="noStrike">
              <a:solidFill>
                <a:srgbClr val="92D050"/>
              </a:solidFill>
              <a:highlight>
                <a:srgbClr val="CCCCCC"/>
              </a:highlight>
              <a:latin typeface="Cairo"/>
              <a:ea typeface="Cairo"/>
              <a:cs typeface="Cairo"/>
              <a:sym typeface="Cairo"/>
            </a:endParaRPr>
          </a:p>
          <a:p>
            <a:pPr indent="-320675" lvl="0" marL="457200" marR="0" rtl="0" algn="l">
              <a:lnSpc>
                <a:spcPct val="150000"/>
              </a:lnSpc>
              <a:spcBef>
                <a:spcPts val="0"/>
              </a:spcBef>
              <a:spcAft>
                <a:spcPts val="0"/>
              </a:spcAft>
              <a:buClr>
                <a:schemeClr val="dk1"/>
              </a:buClr>
              <a:buSzPts val="1450"/>
              <a:buFont typeface="Cairo"/>
              <a:buAutoNum type="arabicPeriod"/>
            </a:pPr>
            <a:r>
              <a:rPr b="1" i="0" lang="en" sz="1450" u="none" cap="none" strike="noStrike">
                <a:solidFill>
                  <a:srgbClr val="92D050"/>
                </a:solidFill>
                <a:highlight>
                  <a:srgbClr val="FFFFFF"/>
                </a:highlight>
                <a:latin typeface="Cairo"/>
                <a:ea typeface="Cairo"/>
                <a:cs typeface="Cairo"/>
                <a:sym typeface="Cairo"/>
              </a:rPr>
              <a:t>Month </a:t>
            </a:r>
            <a:r>
              <a:rPr b="1" i="0" lang="en" sz="1450" u="none" cap="none" strike="noStrike">
                <a:solidFill>
                  <a:schemeClr val="dk1"/>
                </a:solidFill>
                <a:highlight>
                  <a:srgbClr val="FFFFFF"/>
                </a:highlight>
                <a:latin typeface="Cairo"/>
                <a:ea typeface="Cairo"/>
                <a:cs typeface="Cairo"/>
                <a:sym typeface="Cairo"/>
              </a:rPr>
              <a:t>(available options </a:t>
            </a:r>
            <a:r>
              <a:rPr b="1" i="0" lang="en" sz="1600" u="none" cap="none" strike="noStrike">
                <a:solidFill>
                  <a:srgbClr val="92D050"/>
                </a:solidFill>
                <a:highlight>
                  <a:srgbClr val="FFFFFF"/>
                </a:highlight>
                <a:latin typeface="Cairo"/>
                <a:ea typeface="Cairo"/>
                <a:cs typeface="Cairo"/>
                <a:sym typeface="Cairo"/>
              </a:rPr>
              <a:t>January, February, March, April, May, June )</a:t>
            </a:r>
            <a:endParaRPr b="1" i="0" sz="1600" u="none" cap="none" strike="noStrike">
              <a:solidFill>
                <a:srgbClr val="92D050"/>
              </a:solidFill>
              <a:highlight>
                <a:srgbClr val="FFFFFF"/>
              </a:highlight>
              <a:latin typeface="Cairo"/>
              <a:ea typeface="Cairo"/>
              <a:cs typeface="Cairo"/>
              <a:sym typeface="Cairo"/>
            </a:endParaRPr>
          </a:p>
          <a:p>
            <a:pPr indent="-320675" lvl="0" marL="457200" marR="0" rtl="0" algn="l">
              <a:lnSpc>
                <a:spcPct val="150000"/>
              </a:lnSpc>
              <a:spcBef>
                <a:spcPts val="0"/>
              </a:spcBef>
              <a:spcAft>
                <a:spcPts val="0"/>
              </a:spcAft>
              <a:buClr>
                <a:schemeClr val="dk1"/>
              </a:buClr>
              <a:buSzPts val="1450"/>
              <a:buFont typeface="Cairo"/>
              <a:buAutoNum type="arabicPeriod"/>
            </a:pPr>
            <a:r>
              <a:rPr b="1" i="0" lang="en" sz="1450" u="none" cap="none" strike="noStrike">
                <a:solidFill>
                  <a:srgbClr val="92D050"/>
                </a:solidFill>
                <a:highlight>
                  <a:srgbClr val="FFFFFF"/>
                </a:highlight>
                <a:latin typeface="Cairo"/>
                <a:ea typeface="Cairo"/>
                <a:cs typeface="Cairo"/>
                <a:sym typeface="Cairo"/>
              </a:rPr>
              <a:t>Day</a:t>
            </a:r>
            <a:r>
              <a:rPr b="1" i="0" lang="en" sz="1600" u="none" cap="none" strike="noStrike">
                <a:solidFill>
                  <a:srgbClr val="92D050"/>
                </a:solidFill>
                <a:highlight>
                  <a:srgbClr val="FFFFFF"/>
                </a:highlight>
                <a:latin typeface="Cairo"/>
                <a:ea typeface="Cairo"/>
                <a:cs typeface="Cairo"/>
                <a:sym typeface="Cairo"/>
              </a:rPr>
              <a:t> </a:t>
            </a:r>
            <a:r>
              <a:rPr b="1" i="0" lang="en" sz="1450" u="none" cap="none" strike="noStrike">
                <a:solidFill>
                  <a:schemeClr val="dk1"/>
                </a:solidFill>
                <a:highlight>
                  <a:srgbClr val="FFFFFF"/>
                </a:highlight>
                <a:latin typeface="Cairo"/>
                <a:ea typeface="Cairo"/>
                <a:cs typeface="Cairo"/>
                <a:sym typeface="Cairo"/>
              </a:rPr>
              <a:t>(available options </a:t>
            </a:r>
            <a:r>
              <a:rPr b="1" i="0" lang="en" sz="1600" u="none" cap="none" strike="noStrike">
                <a:solidFill>
                  <a:srgbClr val="92D050"/>
                </a:solidFill>
                <a:highlight>
                  <a:srgbClr val="FFFFFF"/>
                </a:highlight>
                <a:latin typeface="Cairo"/>
                <a:ea typeface="Cairo"/>
                <a:cs typeface="Cairo"/>
                <a:sym typeface="Cairo"/>
              </a:rPr>
              <a:t>all days are avaiable )</a:t>
            </a:r>
            <a:endParaRPr/>
          </a:p>
          <a:p>
            <a:pPr indent="-320675" lvl="0" marL="457200" marR="0" rtl="0" algn="l">
              <a:lnSpc>
                <a:spcPct val="150000"/>
              </a:lnSpc>
              <a:spcBef>
                <a:spcPts val="0"/>
              </a:spcBef>
              <a:spcAft>
                <a:spcPts val="0"/>
              </a:spcAft>
              <a:buClr>
                <a:schemeClr val="dk1"/>
              </a:buClr>
              <a:buSzPts val="1450"/>
              <a:buFont typeface="Cairo"/>
              <a:buAutoNum type="arabicPeriod"/>
            </a:pPr>
            <a:r>
              <a:rPr b="1" i="0" lang="en" sz="1500" u="none" cap="none" strike="noStrike">
                <a:solidFill>
                  <a:schemeClr val="dk1"/>
                </a:solidFill>
                <a:highlight>
                  <a:srgbClr val="FFFFFF"/>
                </a:highlight>
                <a:latin typeface="Cairo"/>
                <a:ea typeface="Cairo"/>
                <a:cs typeface="Cairo"/>
                <a:sym typeface="Cairo"/>
              </a:rPr>
              <a:t>If he want to display random rows of data.</a:t>
            </a:r>
            <a:endParaRPr/>
          </a:p>
          <a:p>
            <a:pPr indent="-320675" lvl="0" marL="457200" marR="0" rtl="0" algn="l">
              <a:lnSpc>
                <a:spcPct val="150000"/>
              </a:lnSpc>
              <a:spcBef>
                <a:spcPts val="0"/>
              </a:spcBef>
              <a:spcAft>
                <a:spcPts val="0"/>
              </a:spcAft>
              <a:buClr>
                <a:schemeClr val="dk1"/>
              </a:buClr>
              <a:buSzPts val="1450"/>
              <a:buFont typeface="Cairo"/>
              <a:buAutoNum type="arabicPeriod"/>
            </a:pPr>
            <a:r>
              <a:rPr b="1" i="0" lang="en" sz="1500" u="none" cap="none" strike="noStrike">
                <a:solidFill>
                  <a:schemeClr val="dk1"/>
                </a:solidFill>
                <a:highlight>
                  <a:srgbClr val="FFFFFF"/>
                </a:highlight>
                <a:latin typeface="Cairo"/>
                <a:ea typeface="Cairo"/>
                <a:cs typeface="Cairo"/>
                <a:sym typeface="Cairo"/>
              </a:rPr>
              <a:t>If he want to restart </a:t>
            </a:r>
            <a:endParaRPr b="1" i="0" sz="1500" u="none" cap="none" strike="noStrike">
              <a:solidFill>
                <a:schemeClr val="dk1"/>
              </a:solidFill>
              <a:highlight>
                <a:srgbClr val="FFFFFF"/>
              </a:highlight>
              <a:latin typeface="Cairo"/>
              <a:ea typeface="Cairo"/>
              <a:cs typeface="Cairo"/>
              <a:sym typeface="Cair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Project Details</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219" name="Google Shape;219;p37"/>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220" name="Google Shape;220;p37"/>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
        <p:nvSpPr>
          <p:cNvPr id="221" name="Google Shape;221;p37"/>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222" name="Google Shape;222;p37"/>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223" name="Google Shape;223;p37"/>
          <p:cNvSpPr txBox="1"/>
          <p:nvPr/>
        </p:nvSpPr>
        <p:spPr>
          <a:xfrm>
            <a:off x="446575" y="976424"/>
            <a:ext cx="8385600" cy="3393701"/>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b="1" i="0" lang="en" sz="1700" u="none" cap="none" strike="noStrike">
                <a:solidFill>
                  <a:srgbClr val="99CA45"/>
                </a:solidFill>
                <a:latin typeface="Cairo"/>
                <a:ea typeface="Cairo"/>
                <a:cs typeface="Cairo"/>
                <a:sym typeface="Cairo"/>
              </a:rPr>
              <a:t>Statistics Computed:</a:t>
            </a:r>
            <a:endParaRPr b="1" i="0" sz="1700" u="none" cap="none" strike="noStrike">
              <a:solidFill>
                <a:srgbClr val="99CA45"/>
              </a:solidFill>
              <a:latin typeface="Cairo"/>
              <a:ea typeface="Cairo"/>
              <a:cs typeface="Cairo"/>
              <a:sym typeface="Cairo"/>
            </a:endParaRPr>
          </a:p>
          <a:p>
            <a:pPr indent="-301625" lvl="0" marL="457200" marR="0" rtl="0" algn="l">
              <a:lnSpc>
                <a:spcPct val="115000"/>
              </a:lnSpc>
              <a:spcBef>
                <a:spcPts val="0"/>
              </a:spcBef>
              <a:spcAft>
                <a:spcPts val="0"/>
              </a:spcAft>
              <a:buClr>
                <a:srgbClr val="000000"/>
              </a:buClr>
              <a:buSzPts val="1150"/>
              <a:buFont typeface="Cairo"/>
              <a:buAutoNum type="arabicPeriod"/>
            </a:pPr>
            <a:r>
              <a:rPr b="1" i="0" lang="en" sz="1150" u="none" cap="none" strike="noStrike">
                <a:solidFill>
                  <a:srgbClr val="000000"/>
                </a:solidFill>
                <a:highlight>
                  <a:srgbClr val="FFFFFF"/>
                </a:highlight>
                <a:latin typeface="Cairo"/>
                <a:ea typeface="Cairo"/>
                <a:cs typeface="Cairo"/>
                <a:sym typeface="Cairo"/>
              </a:rPr>
              <a:t>Popular times</a:t>
            </a:r>
            <a:r>
              <a:rPr b="0" i="0" lang="en" sz="1150" u="none" cap="none" strike="noStrike">
                <a:solidFill>
                  <a:srgbClr val="000000"/>
                </a:solidFill>
                <a:highlight>
                  <a:srgbClr val="FFFFFF"/>
                </a:highlight>
                <a:latin typeface="Cairo"/>
                <a:ea typeface="Cairo"/>
                <a:cs typeface="Cairo"/>
                <a:sym typeface="Cairo"/>
              </a:rPr>
              <a:t> of travel (i.e., occurs most often in the start time):</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month</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day of week</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hour of day</a:t>
            </a:r>
            <a:endParaRPr b="0" i="0" sz="1150" u="none" cap="none" strike="noStrike">
              <a:solidFill>
                <a:srgbClr val="000000"/>
              </a:solidFill>
              <a:highlight>
                <a:srgbClr val="FFFFFF"/>
              </a:highlight>
              <a:latin typeface="Cairo"/>
              <a:ea typeface="Cairo"/>
              <a:cs typeface="Cairo"/>
              <a:sym typeface="Cairo"/>
            </a:endParaRPr>
          </a:p>
          <a:p>
            <a:pPr indent="-301625" lvl="0" marL="457200" marR="0" rtl="0" algn="l">
              <a:lnSpc>
                <a:spcPct val="115000"/>
              </a:lnSpc>
              <a:spcBef>
                <a:spcPts val="0"/>
              </a:spcBef>
              <a:spcAft>
                <a:spcPts val="0"/>
              </a:spcAft>
              <a:buClr>
                <a:srgbClr val="000000"/>
              </a:buClr>
              <a:buSzPts val="1150"/>
              <a:buFont typeface="Cairo"/>
              <a:buAutoNum type="arabicPeriod"/>
            </a:pPr>
            <a:r>
              <a:rPr b="1" i="0" lang="en" sz="1150" u="none" cap="none" strike="noStrike">
                <a:solidFill>
                  <a:srgbClr val="000000"/>
                </a:solidFill>
                <a:highlight>
                  <a:srgbClr val="FFFFFF"/>
                </a:highlight>
                <a:latin typeface="Cairo"/>
                <a:ea typeface="Cairo"/>
                <a:cs typeface="Cairo"/>
                <a:sym typeface="Cairo"/>
              </a:rPr>
              <a:t>Popular stations</a:t>
            </a:r>
            <a:r>
              <a:rPr b="0" i="0" lang="en" sz="1150" u="none" cap="none" strike="noStrike">
                <a:solidFill>
                  <a:srgbClr val="000000"/>
                </a:solidFill>
                <a:highlight>
                  <a:srgbClr val="FFFFFF"/>
                </a:highlight>
                <a:latin typeface="Cairo"/>
                <a:ea typeface="Cairo"/>
                <a:cs typeface="Cairo"/>
                <a:sym typeface="Cairo"/>
              </a:rPr>
              <a:t> and trip:</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start station</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most common end station</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1" i="0" lang="en" sz="1150" u="none" cap="none" strike="noStrike">
                <a:solidFill>
                  <a:srgbClr val="000000"/>
                </a:solidFill>
                <a:highlight>
                  <a:srgbClr val="FFFFFF"/>
                </a:highlight>
                <a:latin typeface="Cairo"/>
                <a:ea typeface="Cairo"/>
                <a:cs typeface="Cairo"/>
                <a:sym typeface="Cairo"/>
              </a:rPr>
              <a:t>most common trip from start to end (i.e., most frequent combination of start station and end station)</a:t>
            </a:r>
            <a:endParaRPr b="1" i="0" sz="1150" u="none" cap="none" strike="noStrike">
              <a:solidFill>
                <a:srgbClr val="000000"/>
              </a:solidFill>
              <a:highlight>
                <a:srgbClr val="FFFFFF"/>
              </a:highlight>
              <a:latin typeface="Cairo"/>
              <a:ea typeface="Cairo"/>
              <a:cs typeface="Cairo"/>
              <a:sym typeface="Cairo"/>
            </a:endParaRPr>
          </a:p>
          <a:p>
            <a:pPr indent="-301625" lvl="0" marL="457200" marR="0" rtl="0" algn="l">
              <a:lnSpc>
                <a:spcPct val="115000"/>
              </a:lnSpc>
              <a:spcBef>
                <a:spcPts val="0"/>
              </a:spcBef>
              <a:spcAft>
                <a:spcPts val="0"/>
              </a:spcAft>
              <a:buClr>
                <a:srgbClr val="000000"/>
              </a:buClr>
              <a:buSzPts val="1150"/>
              <a:buFont typeface="Cairo"/>
              <a:buAutoNum type="arabicPeriod"/>
            </a:pPr>
            <a:r>
              <a:rPr b="1" i="0" lang="en" sz="1150" u="none" cap="none" strike="noStrike">
                <a:solidFill>
                  <a:srgbClr val="000000"/>
                </a:solidFill>
                <a:highlight>
                  <a:srgbClr val="FFFFFF"/>
                </a:highlight>
                <a:latin typeface="Cairo"/>
                <a:ea typeface="Cairo"/>
                <a:cs typeface="Cairo"/>
                <a:sym typeface="Cairo"/>
              </a:rPr>
              <a:t>Trip duration</a:t>
            </a:r>
            <a:r>
              <a:rPr b="0" i="0" lang="en" sz="1150" u="none" cap="none" strike="noStrike">
                <a:solidFill>
                  <a:srgbClr val="000000"/>
                </a:solidFill>
                <a:highlight>
                  <a:srgbClr val="FFFFFF"/>
                </a:highlight>
                <a:latin typeface="Cairo"/>
                <a:ea typeface="Cairo"/>
                <a:cs typeface="Cairo"/>
                <a:sym typeface="Cairo"/>
              </a:rPr>
              <a:t>:</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total travel time</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average travel time</a:t>
            </a:r>
            <a:endParaRPr b="0" i="0" sz="1150" u="none" cap="none" strike="noStrike">
              <a:solidFill>
                <a:srgbClr val="000000"/>
              </a:solidFill>
              <a:highlight>
                <a:srgbClr val="FFFFFF"/>
              </a:highlight>
              <a:latin typeface="Cairo"/>
              <a:ea typeface="Cairo"/>
              <a:cs typeface="Cairo"/>
              <a:sym typeface="Cairo"/>
            </a:endParaRPr>
          </a:p>
          <a:p>
            <a:pPr indent="-301625" lvl="0" marL="457200" marR="0" rtl="0" algn="l">
              <a:lnSpc>
                <a:spcPct val="115000"/>
              </a:lnSpc>
              <a:spcBef>
                <a:spcPts val="0"/>
              </a:spcBef>
              <a:spcAft>
                <a:spcPts val="0"/>
              </a:spcAft>
              <a:buClr>
                <a:srgbClr val="000000"/>
              </a:buClr>
              <a:buSzPts val="1150"/>
              <a:buFont typeface="Cairo"/>
              <a:buAutoNum type="arabicPeriod"/>
            </a:pPr>
            <a:r>
              <a:rPr b="1" i="0" lang="en" sz="1150" u="none" cap="none" strike="noStrike">
                <a:solidFill>
                  <a:srgbClr val="000000"/>
                </a:solidFill>
                <a:highlight>
                  <a:srgbClr val="FFFFFF"/>
                </a:highlight>
                <a:latin typeface="Cairo"/>
                <a:ea typeface="Cairo"/>
                <a:cs typeface="Cairo"/>
                <a:sym typeface="Cairo"/>
              </a:rPr>
              <a:t>User info</a:t>
            </a:r>
            <a:r>
              <a:rPr b="0" i="0" lang="en" sz="1150" u="none" cap="none" strike="noStrike">
                <a:solidFill>
                  <a:srgbClr val="000000"/>
                </a:solidFill>
                <a:highlight>
                  <a:srgbClr val="FFFFFF"/>
                </a:highlight>
                <a:latin typeface="Cairo"/>
                <a:ea typeface="Cairo"/>
                <a:cs typeface="Cairo"/>
                <a:sym typeface="Cairo"/>
              </a:rPr>
              <a:t>:</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counts of each user type</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counts of each gender (</a:t>
            </a:r>
            <a:r>
              <a:rPr b="1" i="0" lang="en" sz="1150" u="none" cap="none" strike="noStrike">
                <a:solidFill>
                  <a:srgbClr val="000000"/>
                </a:solidFill>
                <a:highlight>
                  <a:srgbClr val="FFFFFF"/>
                </a:highlight>
                <a:latin typeface="Cairo"/>
                <a:ea typeface="Cairo"/>
                <a:cs typeface="Cairo"/>
                <a:sym typeface="Cairo"/>
              </a:rPr>
              <a:t>only available for </a:t>
            </a:r>
            <a:r>
              <a:rPr b="1" i="0" lang="en" sz="1150" u="none" cap="none" strike="noStrike">
                <a:solidFill>
                  <a:srgbClr val="980000"/>
                </a:solidFill>
                <a:highlight>
                  <a:srgbClr val="FFFFFF"/>
                </a:highlight>
                <a:latin typeface="Cairo"/>
                <a:ea typeface="Cairo"/>
                <a:cs typeface="Cairo"/>
                <a:sym typeface="Cairo"/>
              </a:rPr>
              <a:t>NYC </a:t>
            </a:r>
            <a:r>
              <a:rPr b="1" i="0" lang="en" sz="1150" u="none" cap="none" strike="noStrike">
                <a:solidFill>
                  <a:srgbClr val="000000"/>
                </a:solidFill>
                <a:highlight>
                  <a:srgbClr val="FFFFFF"/>
                </a:highlight>
                <a:latin typeface="Cairo"/>
                <a:ea typeface="Cairo"/>
                <a:cs typeface="Cairo"/>
                <a:sym typeface="Cairo"/>
              </a:rPr>
              <a:t>and </a:t>
            </a:r>
            <a:r>
              <a:rPr b="1" i="0" lang="en" sz="1150" u="none" cap="none" strike="noStrike">
                <a:solidFill>
                  <a:srgbClr val="980000"/>
                </a:solidFill>
                <a:highlight>
                  <a:srgbClr val="FFFFFF"/>
                </a:highlight>
                <a:latin typeface="Cairo"/>
                <a:ea typeface="Cairo"/>
                <a:cs typeface="Cairo"/>
                <a:sym typeface="Cairo"/>
              </a:rPr>
              <a:t>Chicago</a:t>
            </a:r>
            <a:r>
              <a:rPr b="0" i="0" lang="en" sz="1150" u="none" cap="none" strike="noStrike">
                <a:solidFill>
                  <a:srgbClr val="000000"/>
                </a:solidFill>
                <a:highlight>
                  <a:srgbClr val="FFFFFF"/>
                </a:highlight>
                <a:latin typeface="Cairo"/>
                <a:ea typeface="Cairo"/>
                <a:cs typeface="Cairo"/>
                <a:sym typeface="Cairo"/>
              </a:rPr>
              <a:t>)</a:t>
            </a:r>
            <a:endParaRPr b="0" i="0" sz="1150" u="none" cap="none" strike="noStrike">
              <a:solidFill>
                <a:srgbClr val="000000"/>
              </a:solidFill>
              <a:highlight>
                <a:srgbClr val="FFFFFF"/>
              </a:highlight>
              <a:latin typeface="Cairo"/>
              <a:ea typeface="Cairo"/>
              <a:cs typeface="Cairo"/>
              <a:sym typeface="Cairo"/>
            </a:endParaRPr>
          </a:p>
          <a:p>
            <a:pPr indent="-301625" lvl="1" marL="914400" marR="0" rtl="0" algn="l">
              <a:lnSpc>
                <a:spcPct val="115000"/>
              </a:lnSpc>
              <a:spcBef>
                <a:spcPts val="0"/>
              </a:spcBef>
              <a:spcAft>
                <a:spcPts val="0"/>
              </a:spcAft>
              <a:buClr>
                <a:srgbClr val="000000"/>
              </a:buClr>
              <a:buSzPts val="1150"/>
              <a:buFont typeface="Cairo"/>
              <a:buAutoNum type="alphaLcPeriod"/>
            </a:pPr>
            <a:r>
              <a:rPr b="0" i="0" lang="en" sz="1150" u="none" cap="none" strike="noStrike">
                <a:solidFill>
                  <a:srgbClr val="000000"/>
                </a:solidFill>
                <a:highlight>
                  <a:srgbClr val="FFFFFF"/>
                </a:highlight>
                <a:latin typeface="Cairo"/>
                <a:ea typeface="Cairo"/>
                <a:cs typeface="Cairo"/>
                <a:sym typeface="Cairo"/>
              </a:rPr>
              <a:t>earliest, most recent, most common year of birth (only available for NYC and Chicago)</a:t>
            </a:r>
            <a:endParaRPr b="0" i="0" sz="1150" u="none" cap="none" strike="noStrike">
              <a:solidFill>
                <a:srgbClr val="000000"/>
              </a:solidFill>
              <a:highlight>
                <a:srgbClr val="FFFFFF"/>
              </a:highlight>
              <a:latin typeface="Cairo"/>
              <a:ea typeface="Cairo"/>
              <a:cs typeface="Cairo"/>
              <a:sym typeface="Cair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Project Details</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229" name="Google Shape;229;p38"/>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230" name="Google Shape;230;p38"/>
          <p:cNvSpPr/>
          <p:nvPr/>
        </p:nvSpPr>
        <p:spPr>
          <a:xfrm>
            <a:off x="16975" y="5030050"/>
            <a:ext cx="91269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38"/>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2" name="Google Shape;232;p38"/>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233" name="Google Shape;233;p38"/>
          <p:cNvSpPr txBox="1"/>
          <p:nvPr/>
        </p:nvSpPr>
        <p:spPr>
          <a:xfrm>
            <a:off x="446575" y="1281225"/>
            <a:ext cx="8385600" cy="15264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700"/>
              <a:buFont typeface="Arial"/>
              <a:buNone/>
            </a:pPr>
            <a:r>
              <a:rPr b="1" i="0" lang="en" sz="1700" u="none" cap="none" strike="noStrike">
                <a:solidFill>
                  <a:srgbClr val="99CA45"/>
                </a:solidFill>
                <a:latin typeface="Cairo"/>
                <a:ea typeface="Cairo"/>
                <a:cs typeface="Cairo"/>
                <a:sym typeface="Cairo"/>
              </a:rPr>
              <a:t>What Software Do I Need to complete this project locally?:</a:t>
            </a:r>
            <a:endParaRPr b="1" i="0" sz="1700" u="none" cap="none" strike="noStrike">
              <a:solidFill>
                <a:srgbClr val="99CA45"/>
              </a:solidFill>
              <a:latin typeface="Cairo"/>
              <a:ea typeface="Cairo"/>
              <a:cs typeface="Cairo"/>
              <a:sym typeface="Cairo"/>
            </a:endParaRPr>
          </a:p>
          <a:p>
            <a:pPr indent="-320675" lvl="0" marL="457200" marR="0" rtl="0" algn="l">
              <a:lnSpc>
                <a:spcPct val="150000"/>
              </a:lnSpc>
              <a:spcBef>
                <a:spcPts val="0"/>
              </a:spcBef>
              <a:spcAft>
                <a:spcPts val="0"/>
              </a:spcAft>
              <a:buClr>
                <a:schemeClr val="dk1"/>
              </a:buClr>
              <a:buSzPts val="1450"/>
              <a:buFont typeface="Cairo"/>
              <a:buAutoNum type="arabicPeriod"/>
            </a:pPr>
            <a:r>
              <a:rPr b="0" i="0" lang="en" sz="1450" u="none" cap="none" strike="noStrike">
                <a:solidFill>
                  <a:schemeClr val="dk1"/>
                </a:solidFill>
                <a:highlight>
                  <a:srgbClr val="FFFFFF"/>
                </a:highlight>
                <a:latin typeface="Cairo"/>
                <a:ea typeface="Cairo"/>
                <a:cs typeface="Cairo"/>
                <a:sym typeface="Cairo"/>
              </a:rPr>
              <a:t>You should have </a:t>
            </a:r>
            <a:r>
              <a:rPr b="1" i="0" lang="en" sz="1450" u="none" cap="none" strike="noStrike">
                <a:solidFill>
                  <a:schemeClr val="dk1"/>
                </a:solidFill>
                <a:highlight>
                  <a:srgbClr val="FFFFFF"/>
                </a:highlight>
                <a:latin typeface="Cairo"/>
                <a:ea typeface="Cairo"/>
                <a:cs typeface="Cairo"/>
                <a:sym typeface="Cairo"/>
              </a:rPr>
              <a:t>Python 3</a:t>
            </a:r>
            <a:r>
              <a:rPr b="0" i="0" lang="en" sz="1450" u="none" cap="none" strike="noStrike">
                <a:solidFill>
                  <a:schemeClr val="dk1"/>
                </a:solidFill>
                <a:highlight>
                  <a:srgbClr val="FFFFFF"/>
                </a:highlight>
                <a:latin typeface="Cairo"/>
                <a:ea typeface="Cairo"/>
                <a:cs typeface="Cairo"/>
                <a:sym typeface="Cairo"/>
              </a:rPr>
              <a:t>, </a:t>
            </a:r>
            <a:r>
              <a:rPr b="1" i="0" lang="en" sz="1450" u="none" cap="none" strike="noStrike">
                <a:solidFill>
                  <a:schemeClr val="dk1"/>
                </a:solidFill>
                <a:highlight>
                  <a:srgbClr val="FFFFFF"/>
                </a:highlight>
                <a:latin typeface="Cairo"/>
                <a:ea typeface="Cairo"/>
                <a:cs typeface="Cairo"/>
                <a:sym typeface="Cairo"/>
              </a:rPr>
              <a:t>NumPy</a:t>
            </a:r>
            <a:r>
              <a:rPr b="0" i="0" lang="en" sz="1450" u="none" cap="none" strike="noStrike">
                <a:solidFill>
                  <a:schemeClr val="dk1"/>
                </a:solidFill>
                <a:highlight>
                  <a:srgbClr val="FFFFFF"/>
                </a:highlight>
                <a:latin typeface="Cairo"/>
                <a:ea typeface="Cairo"/>
                <a:cs typeface="Cairo"/>
                <a:sym typeface="Cairo"/>
              </a:rPr>
              <a:t>, and </a:t>
            </a:r>
            <a:r>
              <a:rPr b="1" i="0" lang="en" sz="1450" u="none" cap="none" strike="noStrike">
                <a:solidFill>
                  <a:schemeClr val="dk1"/>
                </a:solidFill>
                <a:highlight>
                  <a:srgbClr val="FFFFFF"/>
                </a:highlight>
                <a:latin typeface="Cairo"/>
                <a:ea typeface="Cairo"/>
                <a:cs typeface="Cairo"/>
                <a:sym typeface="Cairo"/>
              </a:rPr>
              <a:t>pandas</a:t>
            </a:r>
            <a:r>
              <a:rPr b="0" i="0" lang="en" sz="1450" u="none" cap="none" strike="noStrike">
                <a:solidFill>
                  <a:schemeClr val="dk1"/>
                </a:solidFill>
                <a:highlight>
                  <a:srgbClr val="FFFFFF"/>
                </a:highlight>
                <a:latin typeface="Cairo"/>
                <a:ea typeface="Cairo"/>
                <a:cs typeface="Cairo"/>
                <a:sym typeface="Cairo"/>
              </a:rPr>
              <a:t> installed using </a:t>
            </a:r>
            <a:r>
              <a:rPr b="1" i="0" lang="en" sz="1450" u="none" cap="none" strike="noStrike">
                <a:solidFill>
                  <a:schemeClr val="dk1"/>
                </a:solidFill>
                <a:highlight>
                  <a:srgbClr val="FFFFFF"/>
                </a:highlight>
                <a:latin typeface="Cairo"/>
                <a:ea typeface="Cairo"/>
                <a:cs typeface="Cairo"/>
                <a:sym typeface="Cairo"/>
              </a:rPr>
              <a:t>Anaconda</a:t>
            </a:r>
            <a:endParaRPr b="1" i="0" sz="1450" u="none" cap="none" strike="noStrike">
              <a:solidFill>
                <a:schemeClr val="dk1"/>
              </a:solidFill>
              <a:highlight>
                <a:srgbClr val="CCCCCC"/>
              </a:highlight>
              <a:latin typeface="Cairo"/>
              <a:ea typeface="Cairo"/>
              <a:cs typeface="Cairo"/>
              <a:sym typeface="Cairo"/>
            </a:endParaRPr>
          </a:p>
          <a:p>
            <a:pPr indent="-320675" lvl="0" marL="457200" marR="0" rtl="0" algn="l">
              <a:lnSpc>
                <a:spcPct val="150000"/>
              </a:lnSpc>
              <a:spcBef>
                <a:spcPts val="0"/>
              </a:spcBef>
              <a:spcAft>
                <a:spcPts val="0"/>
              </a:spcAft>
              <a:buClr>
                <a:schemeClr val="dk1"/>
              </a:buClr>
              <a:buSzPts val="1450"/>
              <a:buFont typeface="Cairo"/>
              <a:buAutoNum type="arabicPeriod"/>
            </a:pPr>
            <a:r>
              <a:rPr b="0" i="0" lang="en" sz="1450" u="none" cap="none" strike="noStrike">
                <a:solidFill>
                  <a:schemeClr val="dk1"/>
                </a:solidFill>
                <a:highlight>
                  <a:srgbClr val="FFFFFF"/>
                </a:highlight>
                <a:latin typeface="Cairo"/>
                <a:ea typeface="Cairo"/>
                <a:cs typeface="Cairo"/>
                <a:sym typeface="Cairo"/>
              </a:rPr>
              <a:t>A text editor, like </a:t>
            </a:r>
            <a:r>
              <a:rPr b="1" i="0" lang="en" sz="1450" u="none" cap="none" strike="noStrike">
                <a:solidFill>
                  <a:schemeClr val="dk1"/>
                </a:solidFill>
                <a:highlight>
                  <a:srgbClr val="FFFFFF"/>
                </a:highlight>
                <a:latin typeface="Cairo"/>
                <a:ea typeface="Cairo"/>
                <a:cs typeface="Cairo"/>
                <a:sym typeface="Cairo"/>
              </a:rPr>
              <a:t>Sublime </a:t>
            </a:r>
            <a:r>
              <a:rPr b="0" i="0" lang="en" sz="1450" u="none" cap="none" strike="noStrike">
                <a:solidFill>
                  <a:schemeClr val="dk1"/>
                </a:solidFill>
                <a:highlight>
                  <a:srgbClr val="FFFFFF"/>
                </a:highlight>
                <a:latin typeface="Cairo"/>
                <a:ea typeface="Cairo"/>
                <a:cs typeface="Cairo"/>
                <a:sym typeface="Cairo"/>
              </a:rPr>
              <a:t>or </a:t>
            </a:r>
            <a:r>
              <a:rPr b="1" i="0" lang="en" sz="1450" u="none" cap="none" strike="noStrike">
                <a:solidFill>
                  <a:schemeClr val="dk1"/>
                </a:solidFill>
                <a:highlight>
                  <a:srgbClr val="FFFFFF"/>
                </a:highlight>
                <a:latin typeface="Cairo"/>
                <a:ea typeface="Cairo"/>
                <a:cs typeface="Cairo"/>
                <a:sym typeface="Cairo"/>
              </a:rPr>
              <a:t>Atom</a:t>
            </a:r>
            <a:r>
              <a:rPr b="0" i="0" lang="en" sz="1450" u="none" cap="none" strike="noStrike">
                <a:solidFill>
                  <a:schemeClr val="dk1"/>
                </a:solidFill>
                <a:highlight>
                  <a:srgbClr val="FFFFFF"/>
                </a:highlight>
                <a:latin typeface="Cairo"/>
                <a:ea typeface="Cairo"/>
                <a:cs typeface="Cairo"/>
                <a:sym typeface="Cairo"/>
              </a:rPr>
              <a:t>.</a:t>
            </a:r>
            <a:endParaRPr b="0" i="0" sz="1450" u="none" cap="none" strike="noStrike">
              <a:solidFill>
                <a:schemeClr val="dk1"/>
              </a:solidFill>
              <a:highlight>
                <a:srgbClr val="FFFFFF"/>
              </a:highlight>
              <a:latin typeface="Cairo"/>
              <a:ea typeface="Cairo"/>
              <a:cs typeface="Cairo"/>
              <a:sym typeface="Cairo"/>
            </a:endParaRPr>
          </a:p>
          <a:p>
            <a:pPr indent="-320675" lvl="0" marL="457200" marR="0" rtl="0" algn="l">
              <a:lnSpc>
                <a:spcPct val="150000"/>
              </a:lnSpc>
              <a:spcBef>
                <a:spcPts val="0"/>
              </a:spcBef>
              <a:spcAft>
                <a:spcPts val="0"/>
              </a:spcAft>
              <a:buClr>
                <a:schemeClr val="dk1"/>
              </a:buClr>
              <a:buSzPts val="1450"/>
              <a:buFont typeface="Cairo"/>
              <a:buAutoNum type="arabicPeriod"/>
            </a:pPr>
            <a:r>
              <a:rPr b="0" i="0" lang="en" sz="1450" u="none" cap="none" strike="noStrike">
                <a:solidFill>
                  <a:schemeClr val="dk1"/>
                </a:solidFill>
                <a:highlight>
                  <a:srgbClr val="FFFFFF"/>
                </a:highlight>
                <a:latin typeface="Cairo"/>
                <a:ea typeface="Cairo"/>
                <a:cs typeface="Cairo"/>
                <a:sym typeface="Cairo"/>
              </a:rPr>
              <a:t>A terminal application</a:t>
            </a:r>
            <a:endParaRPr b="0" i="0" sz="1450" u="none" cap="none" strike="noStrike">
              <a:solidFill>
                <a:schemeClr val="dk1"/>
              </a:solidFill>
              <a:highlight>
                <a:srgbClr val="FFFFFF"/>
              </a:highlight>
              <a:latin typeface="Cairo"/>
              <a:ea typeface="Cairo"/>
              <a:cs typeface="Cairo"/>
              <a:sym typeface="Cair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9"/>
          <p:cNvSpPr/>
          <p:nvPr/>
        </p:nvSpPr>
        <p:spPr>
          <a:xfrm>
            <a:off x="428911" y="1965462"/>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450"/>
              <a:buFont typeface="Arial"/>
              <a:buNone/>
            </a:pPr>
            <a:r>
              <a:t/>
            </a:r>
            <a:endParaRPr b="0" i="0" sz="1450" u="none" cap="none" strike="noStrike">
              <a:solidFill>
                <a:schemeClr val="dk1"/>
              </a:solidFill>
              <a:highlight>
                <a:srgbClr val="FFFFFF"/>
              </a:highlight>
              <a:latin typeface="Cairo"/>
              <a:ea typeface="Cairo"/>
              <a:cs typeface="Cairo"/>
              <a:sym typeface="Cairo"/>
            </a:endParaRPr>
          </a:p>
        </p:txBody>
      </p:sp>
      <p:sp>
        <p:nvSpPr>
          <p:cNvPr id="239" name="Google Shape;239;p39"/>
          <p:cNvSpPr/>
          <p:nvPr/>
        </p:nvSpPr>
        <p:spPr>
          <a:xfrm>
            <a:off x="2099784" y="1965462"/>
            <a:ext cx="1586100" cy="1439700"/>
          </a:xfrm>
          <a:prstGeom prst="rect">
            <a:avLst/>
          </a:prstGeom>
          <a:solidFill>
            <a:srgbClr val="F2F2F2"/>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240" name="Google Shape;240;p39"/>
          <p:cNvSpPr/>
          <p:nvPr/>
        </p:nvSpPr>
        <p:spPr>
          <a:xfrm>
            <a:off x="1015464"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1</a:t>
            </a:r>
            <a:endParaRPr b="1" i="0" sz="1400" u="none" cap="none" strike="noStrike">
              <a:solidFill>
                <a:srgbClr val="666666"/>
              </a:solidFill>
              <a:latin typeface="Open Sans"/>
              <a:ea typeface="Open Sans"/>
              <a:cs typeface="Open Sans"/>
              <a:sym typeface="Open Sans"/>
            </a:endParaRPr>
          </a:p>
        </p:txBody>
      </p:sp>
      <p:sp>
        <p:nvSpPr>
          <p:cNvPr id="241" name="Google Shape;241;p39"/>
          <p:cNvSpPr/>
          <p:nvPr/>
        </p:nvSpPr>
        <p:spPr>
          <a:xfrm>
            <a:off x="26863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2</a:t>
            </a:r>
            <a:endParaRPr b="1" i="0" sz="1400" u="none" cap="none" strike="noStrike">
              <a:solidFill>
                <a:srgbClr val="666666"/>
              </a:solidFill>
              <a:latin typeface="Open Sans"/>
              <a:ea typeface="Open Sans"/>
              <a:cs typeface="Open Sans"/>
              <a:sym typeface="Open Sans"/>
            </a:endParaRPr>
          </a:p>
        </p:txBody>
      </p:sp>
      <p:sp>
        <p:nvSpPr>
          <p:cNvPr id="242" name="Google Shape;242;p39"/>
          <p:cNvSpPr txBox="1"/>
          <p:nvPr/>
        </p:nvSpPr>
        <p:spPr>
          <a:xfrm>
            <a:off x="428900" y="2068125"/>
            <a:ext cx="1586100" cy="1337100"/>
          </a:xfrm>
          <a:prstGeom prst="rect">
            <a:avLst/>
          </a:prstGeom>
          <a:noFill/>
          <a:ln>
            <a:noFill/>
          </a:ln>
        </p:spPr>
        <p:txBody>
          <a:bodyPr anchorCtr="0" anchor="ctr"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1550"/>
              <a:buFont typeface="Arial"/>
              <a:buNone/>
            </a:pPr>
            <a:r>
              <a:rPr b="1" i="0" lang="en" sz="1550" u="none" cap="none" strike="noStrike">
                <a:solidFill>
                  <a:schemeClr val="dk1"/>
                </a:solidFill>
                <a:highlight>
                  <a:srgbClr val="FFFFFF"/>
                </a:highlight>
                <a:latin typeface="Arial"/>
                <a:ea typeface="Arial"/>
                <a:cs typeface="Arial"/>
                <a:sym typeface="Arial"/>
              </a:rPr>
              <a:t>Project Details</a:t>
            </a:r>
            <a:endParaRPr b="1" i="0" sz="850" u="none" cap="none" strike="noStrike">
              <a:solidFill>
                <a:schemeClr val="dk1"/>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Overview</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chemeClr val="lt1"/>
                </a:highlight>
                <a:latin typeface="Arial"/>
                <a:ea typeface="Arial"/>
                <a:cs typeface="Arial"/>
                <a:sym typeface="Arial"/>
              </a:rPr>
              <a:t>- The Datasets</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Statistics Computed</a:t>
            </a:r>
            <a:endParaRPr b="1" i="0" sz="850" u="none" cap="none" strike="noStrike">
              <a:solidFill>
                <a:srgbClr val="980000"/>
              </a:solidFill>
              <a:highlight>
                <a:srgbClr val="FFFFFF"/>
              </a:highlight>
              <a:latin typeface="Arial"/>
              <a:ea typeface="Arial"/>
              <a:cs typeface="Arial"/>
              <a:sym typeface="Arial"/>
            </a:endParaRPr>
          </a:p>
          <a:p>
            <a:pPr indent="0" lvl="0" marL="0" marR="0" rtl="0" algn="l">
              <a:lnSpc>
                <a:spcPct val="150000"/>
              </a:lnSpc>
              <a:spcBef>
                <a:spcPts val="0"/>
              </a:spcBef>
              <a:spcAft>
                <a:spcPts val="0"/>
              </a:spcAft>
              <a:buClr>
                <a:srgbClr val="000000"/>
              </a:buClr>
              <a:buSzPts val="850"/>
              <a:buFont typeface="Arial"/>
              <a:buNone/>
            </a:pPr>
            <a:r>
              <a:rPr b="1" i="0" lang="en" sz="850" u="none" cap="none" strike="noStrike">
                <a:solidFill>
                  <a:srgbClr val="980000"/>
                </a:solidFill>
                <a:highlight>
                  <a:srgbClr val="FFFFFF"/>
                </a:highlight>
                <a:latin typeface="Arial"/>
                <a:ea typeface="Arial"/>
                <a:cs typeface="Arial"/>
                <a:sym typeface="Arial"/>
              </a:rPr>
              <a:t>- The Files</a:t>
            </a:r>
            <a:endParaRPr b="1" i="0" sz="1850" u="none" cap="none" strike="noStrike">
              <a:solidFill>
                <a:srgbClr val="980000"/>
              </a:solidFill>
              <a:highlight>
                <a:srgbClr val="FFFFFF"/>
              </a:highlight>
              <a:latin typeface="Cairo"/>
              <a:ea typeface="Cairo"/>
              <a:cs typeface="Cairo"/>
              <a:sym typeface="Cairo"/>
            </a:endParaRPr>
          </a:p>
        </p:txBody>
      </p:sp>
      <p:sp>
        <p:nvSpPr>
          <p:cNvPr id="243" name="Google Shape;243;p39"/>
          <p:cNvSpPr txBox="1"/>
          <p:nvPr/>
        </p:nvSpPr>
        <p:spPr>
          <a:xfrm>
            <a:off x="2099775" y="2151425"/>
            <a:ext cx="1586100" cy="1116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3C78D8"/>
                </a:solidFill>
                <a:highlight>
                  <a:srgbClr val="FFFFFF"/>
                </a:highlight>
                <a:latin typeface="Arial"/>
                <a:ea typeface="Arial"/>
                <a:cs typeface="Arial"/>
                <a:sym typeface="Arial"/>
              </a:rPr>
              <a:t>Workspace &amp; Submission</a:t>
            </a:r>
            <a:endParaRPr b="1" i="0" sz="850" u="none" cap="none" strike="noStrike">
              <a:solidFill>
                <a:srgbClr val="3C78D8"/>
              </a:solidFill>
              <a:highlight>
                <a:srgbClr val="FFFFFF"/>
              </a:highlight>
              <a:latin typeface="Arial"/>
              <a:ea typeface="Arial"/>
              <a:cs typeface="Arial"/>
              <a:sym typeface="Arial"/>
            </a:endParaRPr>
          </a:p>
        </p:txBody>
      </p:sp>
      <p:sp>
        <p:nvSpPr>
          <p:cNvPr id="244" name="Google Shape;244;p39"/>
          <p:cNvSpPr txBox="1"/>
          <p:nvPr>
            <p:ph idx="4294967295"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sz="2100">
                <a:latin typeface="Cairo"/>
                <a:ea typeface="Cairo"/>
                <a:cs typeface="Cairo"/>
                <a:sym typeface="Cairo"/>
              </a:rPr>
              <a:t>Agenda</a:t>
            </a:r>
            <a:endParaRPr b="1" sz="2100">
              <a:latin typeface="Cairo"/>
              <a:ea typeface="Cairo"/>
              <a:cs typeface="Cairo"/>
              <a:sym typeface="Cairo"/>
            </a:endParaRPr>
          </a:p>
          <a:p>
            <a:pPr indent="0" lvl="0" marL="0" rtl="0" algn="l">
              <a:lnSpc>
                <a:spcPct val="100000"/>
              </a:lnSpc>
              <a:spcBef>
                <a:spcPts val="0"/>
              </a:spcBef>
              <a:spcAft>
                <a:spcPts val="0"/>
              </a:spcAft>
              <a:buClr>
                <a:schemeClr val="dk1"/>
              </a:buClr>
              <a:buSzPts val="1100"/>
              <a:buFont typeface="Arial"/>
              <a:buNone/>
            </a:pPr>
            <a:r>
              <a:t/>
            </a:r>
            <a:endParaRPr sz="2100">
              <a:latin typeface="Cairo"/>
              <a:ea typeface="Cairo"/>
              <a:cs typeface="Cairo"/>
              <a:sym typeface="Cairo"/>
            </a:endParaRPr>
          </a:p>
          <a:p>
            <a:pPr indent="0" lvl="0" marL="0" rtl="0" algn="l">
              <a:lnSpc>
                <a:spcPct val="100000"/>
              </a:lnSpc>
              <a:spcBef>
                <a:spcPts val="0"/>
              </a:spcBef>
              <a:spcAft>
                <a:spcPts val="0"/>
              </a:spcAft>
              <a:buSzPts val="2800"/>
              <a:buNone/>
            </a:pPr>
            <a:r>
              <a:t/>
            </a:r>
            <a:endParaRPr sz="2100">
              <a:latin typeface="Cairo"/>
              <a:ea typeface="Cairo"/>
              <a:cs typeface="Cairo"/>
              <a:sym typeface="Cairo"/>
            </a:endParaRPr>
          </a:p>
        </p:txBody>
      </p:sp>
      <p:cxnSp>
        <p:nvCxnSpPr>
          <p:cNvPr id="245" name="Google Shape;245;p39"/>
          <p:cNvCxnSpPr/>
          <p:nvPr/>
        </p:nvCxnSpPr>
        <p:spPr>
          <a:xfrm>
            <a:off x="340475" y="970750"/>
            <a:ext cx="789600" cy="0"/>
          </a:xfrm>
          <a:prstGeom prst="straightConnector1">
            <a:avLst/>
          </a:prstGeom>
          <a:noFill/>
          <a:ln cap="flat" cmpd="sng" w="38100">
            <a:solidFill>
              <a:srgbClr val="99CA45"/>
            </a:solidFill>
            <a:prstDash val="solid"/>
            <a:round/>
            <a:headEnd len="sm" w="sm" type="none"/>
            <a:tailEnd len="sm" w="sm" type="none"/>
          </a:ln>
        </p:spPr>
      </p:cxnSp>
      <p:sp>
        <p:nvSpPr>
          <p:cNvPr id="246" name="Google Shape;246;p39"/>
          <p:cNvSpPr/>
          <p:nvPr/>
        </p:nvSpPr>
        <p:spPr>
          <a:xfrm>
            <a:off x="3770672" y="1965474"/>
            <a:ext cx="1586100" cy="1439700"/>
          </a:xfrm>
          <a:prstGeom prst="rect">
            <a:avLst/>
          </a:prstGeom>
          <a:no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247" name="Google Shape;247;p39"/>
          <p:cNvSpPr/>
          <p:nvPr/>
        </p:nvSpPr>
        <p:spPr>
          <a:xfrm>
            <a:off x="4357225" y="1738337"/>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3</a:t>
            </a:r>
            <a:endParaRPr b="1" i="0" sz="1400" u="none" cap="none" strike="noStrike">
              <a:solidFill>
                <a:srgbClr val="666666"/>
              </a:solidFill>
              <a:latin typeface="Open Sans"/>
              <a:ea typeface="Open Sans"/>
              <a:cs typeface="Open Sans"/>
              <a:sym typeface="Open Sans"/>
            </a:endParaRPr>
          </a:p>
        </p:txBody>
      </p:sp>
      <p:sp>
        <p:nvSpPr>
          <p:cNvPr id="248" name="Google Shape;248;p39"/>
          <p:cNvSpPr txBox="1"/>
          <p:nvPr/>
        </p:nvSpPr>
        <p:spPr>
          <a:xfrm>
            <a:off x="3864492" y="22589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None/>
            </a:pPr>
            <a:r>
              <a:rPr b="1" i="0" lang="en" sz="1400" u="none" cap="none" strike="noStrike">
                <a:solidFill>
                  <a:srgbClr val="073763"/>
                </a:solidFill>
                <a:latin typeface="Cairo"/>
                <a:ea typeface="Cairo"/>
                <a:cs typeface="Cairo"/>
                <a:sym typeface="Cairo"/>
              </a:rPr>
              <a:t>Data loading</a:t>
            </a:r>
            <a:endParaRPr/>
          </a:p>
          <a:p>
            <a:pPr indent="0" lvl="0" marL="0" marR="0" rtl="0" algn="ctr">
              <a:lnSpc>
                <a:spcPct val="115000"/>
              </a:lnSpc>
              <a:spcBef>
                <a:spcPts val="0"/>
              </a:spcBef>
              <a:spcAft>
                <a:spcPts val="0"/>
              </a:spcAft>
              <a:buNone/>
            </a:pPr>
            <a:r>
              <a:t/>
            </a:r>
            <a:endParaRPr b="1" i="0" sz="1400" u="none" cap="none" strike="noStrike">
              <a:solidFill>
                <a:srgbClr val="38761D"/>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92D050"/>
                </a:solidFill>
                <a:latin typeface="Cairo"/>
                <a:ea typeface="Cairo"/>
                <a:cs typeface="Cairo"/>
                <a:sym typeface="Cairo"/>
              </a:rPr>
              <a:t>get_filter and load_data functions</a:t>
            </a:r>
            <a:endParaRPr b="1" i="0" sz="1550" u="none" cap="none" strike="noStrike">
              <a:solidFill>
                <a:srgbClr val="92D050"/>
              </a:solidFill>
              <a:latin typeface="Cairo"/>
              <a:ea typeface="Cairo"/>
              <a:cs typeface="Cairo"/>
              <a:sym typeface="Cairo"/>
            </a:endParaRPr>
          </a:p>
        </p:txBody>
      </p:sp>
      <p:sp>
        <p:nvSpPr>
          <p:cNvPr id="249" name="Google Shape;249;p39"/>
          <p:cNvSpPr/>
          <p:nvPr/>
        </p:nvSpPr>
        <p:spPr>
          <a:xfrm>
            <a:off x="-125" y="5030050"/>
            <a:ext cx="9144000" cy="113400"/>
          </a:xfrm>
          <a:prstGeom prst="rect">
            <a:avLst/>
          </a:prstGeom>
          <a:solidFill>
            <a:srgbClr val="99CA45"/>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50" name="Google Shape;250;p39"/>
          <p:cNvPicPr preferRelativeResize="0"/>
          <p:nvPr/>
        </p:nvPicPr>
        <p:blipFill rotWithShape="1">
          <a:blip r:embed="rId3">
            <a:alphaModFix/>
          </a:blip>
          <a:srcRect b="0" l="0" r="0" t="0"/>
          <a:stretch/>
        </p:blipFill>
        <p:spPr>
          <a:xfrm>
            <a:off x="120504" y="4370126"/>
            <a:ext cx="1043973" cy="572699"/>
          </a:xfrm>
          <a:prstGeom prst="rect">
            <a:avLst/>
          </a:prstGeom>
          <a:noFill/>
          <a:ln>
            <a:noFill/>
          </a:ln>
        </p:spPr>
      </p:pic>
      <p:sp>
        <p:nvSpPr>
          <p:cNvPr id="251" name="Google Shape;251;p39"/>
          <p:cNvSpPr/>
          <p:nvPr/>
        </p:nvSpPr>
        <p:spPr>
          <a:xfrm>
            <a:off x="5478713" y="1955087"/>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252" name="Google Shape;252;p39"/>
          <p:cNvSpPr/>
          <p:nvPr/>
        </p:nvSpPr>
        <p:spPr>
          <a:xfrm>
            <a:off x="6065237" y="17383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4</a:t>
            </a:r>
            <a:endParaRPr b="1" i="0" sz="1400" u="none" cap="none" strike="noStrike">
              <a:solidFill>
                <a:srgbClr val="666666"/>
              </a:solidFill>
              <a:latin typeface="Open Sans"/>
              <a:ea typeface="Open Sans"/>
              <a:cs typeface="Open Sans"/>
              <a:sym typeface="Open Sans"/>
            </a:endParaRPr>
          </a:p>
        </p:txBody>
      </p:sp>
      <p:sp>
        <p:nvSpPr>
          <p:cNvPr id="253" name="Google Shape;253;p39"/>
          <p:cNvSpPr txBox="1"/>
          <p:nvPr/>
        </p:nvSpPr>
        <p:spPr>
          <a:xfrm>
            <a:off x="5572467" y="22795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50"/>
              <a:buFont typeface="Arial"/>
              <a:buNone/>
            </a:pPr>
            <a:r>
              <a:rPr b="1" i="0" lang="en" sz="1450" u="none" cap="none" strike="noStrike">
                <a:solidFill>
                  <a:srgbClr val="073763"/>
                </a:solidFill>
                <a:latin typeface="Cairo"/>
                <a:ea typeface="Cairo"/>
                <a:cs typeface="Cairo"/>
                <a:sym typeface="Cairo"/>
              </a:rPr>
              <a:t>Statistics Output</a:t>
            </a:r>
            <a:endParaRPr/>
          </a:p>
          <a:p>
            <a:pPr indent="0" lvl="0" marL="0" marR="0" rtl="0" algn="ctr">
              <a:lnSpc>
                <a:spcPct val="115000"/>
              </a:lnSpc>
              <a:spcBef>
                <a:spcPts val="0"/>
              </a:spcBef>
              <a:spcAft>
                <a:spcPts val="0"/>
              </a:spcAft>
              <a:buClr>
                <a:srgbClr val="000000"/>
              </a:buClr>
              <a:buSzPts val="1450"/>
              <a:buFont typeface="Arial"/>
              <a:buNone/>
            </a:pPr>
            <a:r>
              <a:t/>
            </a:r>
            <a:endParaRPr b="1" i="0" sz="1450" u="none" cap="none" strike="noStrike">
              <a:solidFill>
                <a:srgbClr val="073763"/>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073763"/>
                </a:solidFill>
                <a:latin typeface="Cairo"/>
                <a:ea typeface="Cairo"/>
                <a:cs typeface="Cairo"/>
                <a:sym typeface="Cairo"/>
              </a:rPr>
              <a:t>4 functions</a:t>
            </a:r>
            <a:endParaRPr b="1" i="0" sz="1450" u="none" cap="none" strike="noStrike">
              <a:solidFill>
                <a:srgbClr val="073763"/>
              </a:solidFill>
              <a:latin typeface="Cairo"/>
              <a:ea typeface="Cairo"/>
              <a:cs typeface="Cairo"/>
              <a:sym typeface="Cairo"/>
            </a:endParaRPr>
          </a:p>
        </p:txBody>
      </p:sp>
      <p:sp>
        <p:nvSpPr>
          <p:cNvPr id="254" name="Google Shape;254;p39"/>
          <p:cNvSpPr/>
          <p:nvPr/>
        </p:nvSpPr>
        <p:spPr>
          <a:xfrm>
            <a:off x="358225" y="1112100"/>
            <a:ext cx="3327600" cy="572700"/>
          </a:xfrm>
          <a:prstGeom prst="chevron">
            <a:avLst>
              <a:gd fmla="val 50000" name="adj"/>
            </a:avLst>
          </a:prstGeom>
          <a:solidFill>
            <a:srgbClr val="F2F2F2"/>
          </a:solidFill>
          <a:ln cap="flat" cmpd="sng" w="9525">
            <a:solidFill>
              <a:srgbClr val="93C47D"/>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Project Overview</a:t>
            </a:r>
            <a:endParaRPr b="0" i="0" sz="3000" u="none" cap="none" strike="noStrike">
              <a:solidFill>
                <a:schemeClr val="accent5"/>
              </a:solidFill>
              <a:latin typeface="Cairo"/>
              <a:ea typeface="Cairo"/>
              <a:cs typeface="Cairo"/>
              <a:sym typeface="Cairo"/>
            </a:endParaRPr>
          </a:p>
        </p:txBody>
      </p:sp>
      <p:sp>
        <p:nvSpPr>
          <p:cNvPr id="255" name="Google Shape;255;p39"/>
          <p:cNvSpPr/>
          <p:nvPr/>
        </p:nvSpPr>
        <p:spPr>
          <a:xfrm>
            <a:off x="3504000" y="1112100"/>
            <a:ext cx="5328300" cy="572700"/>
          </a:xfrm>
          <a:prstGeom prst="chevron">
            <a:avLst>
              <a:gd fmla="val 50000" name="adj"/>
            </a:avLst>
          </a:prstGeom>
          <a:solidFill>
            <a:schemeClr val="lt1"/>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650"/>
              <a:buFont typeface="Arial"/>
              <a:buNone/>
            </a:pPr>
            <a:r>
              <a:rPr b="0" i="0" lang="en" sz="2650" u="none" cap="none" strike="noStrike">
                <a:solidFill>
                  <a:schemeClr val="accent5"/>
                </a:solidFill>
                <a:highlight>
                  <a:srgbClr val="FFFFFF"/>
                </a:highlight>
                <a:latin typeface="Cairo"/>
                <a:ea typeface="Cairo"/>
                <a:cs typeface="Cairo"/>
                <a:sym typeface="Cairo"/>
              </a:rPr>
              <a:t>Code Walkthrough</a:t>
            </a:r>
            <a:endParaRPr b="0" i="0" sz="2650" u="none" cap="none" strike="noStrike">
              <a:solidFill>
                <a:schemeClr val="accent5"/>
              </a:solidFill>
              <a:highlight>
                <a:srgbClr val="FFFFFF"/>
              </a:highlight>
              <a:latin typeface="Cairo"/>
              <a:ea typeface="Cairo"/>
              <a:cs typeface="Cairo"/>
              <a:sym typeface="Cairo"/>
            </a:endParaRPr>
          </a:p>
        </p:txBody>
      </p:sp>
      <p:sp>
        <p:nvSpPr>
          <p:cNvPr id="256" name="Google Shape;256;p39"/>
          <p:cNvSpPr/>
          <p:nvPr/>
        </p:nvSpPr>
        <p:spPr>
          <a:xfrm>
            <a:off x="7280438" y="1960287"/>
            <a:ext cx="1586100" cy="1439700"/>
          </a:xfrm>
          <a:prstGeom prst="rect">
            <a:avLst/>
          </a:prstGeom>
          <a:solidFill>
            <a:srgbClr val="FFFFFF"/>
          </a:solidFill>
          <a:ln cap="flat" cmpd="sng" w="9525">
            <a:solidFill>
              <a:srgbClr val="99CA45"/>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50000"/>
              </a:lnSpc>
              <a:spcBef>
                <a:spcPts val="0"/>
              </a:spcBef>
              <a:spcAft>
                <a:spcPts val="0"/>
              </a:spcAft>
              <a:buClr>
                <a:srgbClr val="000000"/>
              </a:buClr>
              <a:buSzPts val="1200"/>
              <a:buFont typeface="Arial"/>
              <a:buNone/>
            </a:pPr>
            <a:r>
              <a:t/>
            </a:r>
            <a:endParaRPr b="0" i="0" sz="1200" u="none" cap="none" strike="noStrike">
              <a:solidFill>
                <a:srgbClr val="000000"/>
              </a:solidFill>
              <a:latin typeface="Open Sans"/>
              <a:ea typeface="Open Sans"/>
              <a:cs typeface="Open Sans"/>
              <a:sym typeface="Open Sans"/>
            </a:endParaRPr>
          </a:p>
        </p:txBody>
      </p:sp>
      <p:sp>
        <p:nvSpPr>
          <p:cNvPr id="257" name="Google Shape;257;p39"/>
          <p:cNvSpPr/>
          <p:nvPr/>
        </p:nvSpPr>
        <p:spPr>
          <a:xfrm>
            <a:off x="7866962" y="1743524"/>
            <a:ext cx="413100" cy="413100"/>
          </a:xfrm>
          <a:prstGeom prst="ellipse">
            <a:avLst/>
          </a:prstGeom>
          <a:solidFill>
            <a:srgbClr val="FFFFFF"/>
          </a:solidFill>
          <a:ln cap="flat" cmpd="sng" w="9525">
            <a:solidFill>
              <a:srgbClr val="CCCCCC"/>
            </a:solidFill>
            <a:prstDash val="dot"/>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666666"/>
                </a:solidFill>
                <a:latin typeface="Open Sans"/>
                <a:ea typeface="Open Sans"/>
                <a:cs typeface="Open Sans"/>
                <a:sym typeface="Open Sans"/>
              </a:rPr>
              <a:t>5</a:t>
            </a:r>
            <a:endParaRPr b="1" i="0" sz="1400" u="none" cap="none" strike="noStrike">
              <a:solidFill>
                <a:srgbClr val="666666"/>
              </a:solidFill>
              <a:latin typeface="Open Sans"/>
              <a:ea typeface="Open Sans"/>
              <a:cs typeface="Open Sans"/>
              <a:sym typeface="Open Sans"/>
            </a:endParaRPr>
          </a:p>
        </p:txBody>
      </p:sp>
      <p:sp>
        <p:nvSpPr>
          <p:cNvPr id="258" name="Google Shape;258;p39"/>
          <p:cNvSpPr txBox="1"/>
          <p:nvPr/>
        </p:nvSpPr>
        <p:spPr>
          <a:xfrm>
            <a:off x="7374192" y="2284768"/>
            <a:ext cx="1398600" cy="831900"/>
          </a:xfrm>
          <a:prstGeom prst="rect">
            <a:avLst/>
          </a:prstGeom>
          <a:noFill/>
          <a:ln>
            <a:noFill/>
          </a:ln>
        </p:spPr>
        <p:txBody>
          <a:bodyPr anchorCtr="0" anchor="ctr"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550"/>
              <a:buFont typeface="Arial"/>
              <a:buNone/>
            </a:pPr>
            <a:r>
              <a:rPr b="1" i="0" lang="en" sz="1550" u="none" cap="none" strike="noStrike">
                <a:solidFill>
                  <a:srgbClr val="CC0000"/>
                </a:solidFill>
                <a:latin typeface="Cairo"/>
                <a:ea typeface="Cairo"/>
                <a:cs typeface="Cairo"/>
                <a:sym typeface="Cairo"/>
              </a:rPr>
              <a:t>Interactive Raw Data display</a:t>
            </a:r>
            <a:endParaRPr b="1" i="0" sz="1550" u="none" cap="none" strike="noStrike">
              <a:solidFill>
                <a:srgbClr val="CC0000"/>
              </a:solidFill>
              <a:latin typeface="Cairo"/>
              <a:ea typeface="Cairo"/>
              <a:cs typeface="Cairo"/>
              <a:sym typeface="Cairo"/>
            </a:endParaRPr>
          </a:p>
          <a:p>
            <a:pPr indent="0" lvl="0" marL="0" marR="0" rtl="0" algn="ctr">
              <a:lnSpc>
                <a:spcPct val="115000"/>
              </a:lnSpc>
              <a:spcBef>
                <a:spcPts val="0"/>
              </a:spcBef>
              <a:spcAft>
                <a:spcPts val="0"/>
              </a:spcAft>
              <a:buClr>
                <a:schemeClr val="dk1"/>
              </a:buClr>
              <a:buSzPts val="1100"/>
              <a:buFont typeface="Arial"/>
              <a:buNone/>
            </a:pPr>
            <a:r>
              <a:rPr b="1" i="0" lang="en" sz="850" u="none" cap="none" strike="noStrike">
                <a:solidFill>
                  <a:srgbClr val="FF0000"/>
                </a:solidFill>
                <a:latin typeface="Cairo"/>
                <a:ea typeface="Cairo"/>
                <a:cs typeface="Cairo"/>
                <a:sym typeface="Cairo"/>
              </a:rPr>
              <a:t>display_raw_data(city)</a:t>
            </a:r>
            <a:endParaRPr b="1" i="0" sz="1550" u="none" cap="none" strike="noStrike">
              <a:solidFill>
                <a:srgbClr val="FF0000"/>
              </a:solidFill>
              <a:latin typeface="Cairo"/>
              <a:ea typeface="Cairo"/>
              <a:cs typeface="Cairo"/>
              <a:sym typeface="Cair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